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44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44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44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44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44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44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44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44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44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blipFill rotWithShape="1">
            <a:blip r:embed="rId1"/>
            <a:srcRect l="0" t="0" r="0" b="0"/>
            <a:tile tx="0" ty="0" sx="100000" sy="100000" flip="none" algn="tl"/>
          </a:blip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67665E">
              <a:alpha val="30000"/>
            </a:srgbClr>
          </a:solidFill>
        </a:fill>
      </a:tcStyle>
    </a:wholeTbl>
    <a:band2H>
      <a:tcTxStyle b="def" i="def"/>
      <a:tcStyle>
        <a:tcBdr/>
        <a:fill>
          <a:solidFill>
            <a:srgbClr val="67665E">
              <a:alpha val="40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67665E">
              <a:alpha val="5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53534A">
              <a:alpha val="60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53534A">
              <a:alpha val="6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65E">
              <a:alpha val="1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/Relationships>

</file>

<file path=ppt/_rels/tableStyles.xml.rels><?xml version="1.0" encoding="UTF-8"?>
<Relationships xmlns="http://schemas.openxmlformats.org/package/2006/relationships"><Relationship Id="rId1" Type="http://schemas.openxmlformats.org/officeDocument/2006/relationships/image" Target="media/image23.png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9" name="Shape 11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/>
          <p:nvPr>
            <p:ph type="title"/>
          </p:nvPr>
        </p:nvSpPr>
        <p:spPr>
          <a:xfrm>
            <a:off x="1689100" y="4445000"/>
            <a:ext cx="21005800" cy="2413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1689100" y="6845300"/>
            <a:ext cx="21005800" cy="21590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1949856" y="13049250"/>
            <a:ext cx="508103" cy="520700"/>
          </a:xfrm>
          <a:prstGeom prst="rect">
            <a:avLst/>
          </a:prstGeom>
        </p:spPr>
        <p:txBody>
          <a:bodyPr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–Johnny Appleseed"/>
          <p:cNvSpPr txBox="1"/>
          <p:nvPr>
            <p:ph type="body" sz="quarter" idx="21"/>
          </p:nvPr>
        </p:nvSpPr>
        <p:spPr>
          <a:xfrm>
            <a:off x="2387600" y="8985250"/>
            <a:ext cx="19621500" cy="8636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90000"/>
              </a:lnSpc>
              <a:spcBef>
                <a:spcPts val="1700"/>
              </a:spcBef>
              <a:buSzTx/>
              <a:buNone/>
              <a:defRPr i="1" sz="4400"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6" name="“Type a quote here.”"/>
          <p:cNvSpPr txBox="1"/>
          <p:nvPr>
            <p:ph type="body" sz="quarter" idx="22"/>
          </p:nvPr>
        </p:nvSpPr>
        <p:spPr>
          <a:xfrm>
            <a:off x="2387600" y="5999360"/>
            <a:ext cx="19621500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90000"/>
              </a:lnSpc>
              <a:buSzTx/>
              <a:buNone/>
              <a:defRPr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/>
          <p:nvPr>
            <p:ph type="pic" idx="21"/>
          </p:nvPr>
        </p:nvSpPr>
        <p:spPr>
          <a:xfrm>
            <a:off x="-2171700" y="-152400"/>
            <a:ext cx="28930759" cy="1437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halk_line_box_hd.png" descr="chalk_line_box_hd.png"/>
          <p:cNvPicPr>
            <a:picLocks noChangeAspect="0"/>
          </p:cNvPicPr>
          <p:nvPr/>
        </p:nvPicPr>
        <p:blipFill>
          <a:blip r:embed="rId2">
            <a:alphaModFix amt="45000"/>
            <a:extLst/>
          </a:blip>
          <a:stretch>
            <a:fillRect/>
          </a:stretch>
        </p:blipFill>
        <p:spPr>
          <a:xfrm>
            <a:off x="635000" y="9550400"/>
            <a:ext cx="23063200" cy="328930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Image"/>
          <p:cNvSpPr/>
          <p:nvPr>
            <p:ph type="pic" idx="21"/>
          </p:nvPr>
        </p:nvSpPr>
        <p:spPr>
          <a:xfrm>
            <a:off x="666750" y="-1562100"/>
            <a:ext cx="23063200" cy="11874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3" name="Title Text"/>
          <p:cNvSpPr txBox="1"/>
          <p:nvPr>
            <p:ph type="title"/>
          </p:nvPr>
        </p:nvSpPr>
        <p:spPr>
          <a:xfrm>
            <a:off x="1689100" y="9753600"/>
            <a:ext cx="21005800" cy="13335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sz="quarter" idx="1"/>
          </p:nvPr>
        </p:nvSpPr>
        <p:spPr>
          <a:xfrm>
            <a:off x="1689100" y="11023600"/>
            <a:ext cx="21005800" cy="16764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xfrm>
            <a:off x="11949856" y="13017500"/>
            <a:ext cx="508103" cy="5207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xfrm>
            <a:off x="1689100" y="5499100"/>
            <a:ext cx="21005800" cy="2730500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Image"/>
          <p:cNvSpPr/>
          <p:nvPr>
            <p:ph type="pic" idx="21"/>
          </p:nvPr>
        </p:nvSpPr>
        <p:spPr>
          <a:xfrm>
            <a:off x="12077700" y="850900"/>
            <a:ext cx="10642600" cy="15965965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1" name="Title Text"/>
          <p:cNvSpPr txBox="1"/>
          <p:nvPr>
            <p:ph type="title"/>
          </p:nvPr>
        </p:nvSpPr>
        <p:spPr>
          <a:xfrm>
            <a:off x="1689100" y="1295400"/>
            <a:ext cx="9525000" cy="57658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2" name="Body Level One…"/>
          <p:cNvSpPr txBox="1"/>
          <p:nvPr>
            <p:ph type="body" sz="quarter" idx="1"/>
          </p:nvPr>
        </p:nvSpPr>
        <p:spPr>
          <a:xfrm>
            <a:off x="1689100" y="7251700"/>
            <a:ext cx="9525000" cy="51816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/>
          <p:nvPr>
            <p:ph type="sldNum" sz="quarter" idx="2"/>
          </p:nvPr>
        </p:nvSpPr>
        <p:spPr>
          <a:xfrm>
            <a:off x="11949856" y="13017500"/>
            <a:ext cx="508103" cy="5207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Image"/>
          <p:cNvSpPr/>
          <p:nvPr>
            <p:ph type="pic" sz="half" idx="21"/>
          </p:nvPr>
        </p:nvSpPr>
        <p:spPr>
          <a:xfrm>
            <a:off x="12511366" y="2415958"/>
            <a:ext cx="9261150" cy="1389539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9" name="Body Level One…"/>
          <p:cNvSpPr txBox="1"/>
          <p:nvPr>
            <p:ph type="body" sz="half" idx="1"/>
          </p:nvPr>
        </p:nvSpPr>
        <p:spPr>
          <a:xfrm>
            <a:off x="1689100" y="3683000"/>
            <a:ext cx="10007600" cy="8255000"/>
          </a:xfrm>
          <a:prstGeom prst="rect">
            <a:avLst/>
          </a:prstGeom>
        </p:spPr>
        <p:txBody>
          <a:bodyPr/>
          <a:lstStyle>
            <a:lvl1pPr marL="533400" indent="-533400">
              <a:lnSpc>
                <a:spcPct val="90000"/>
              </a:lnSpc>
              <a:defRPr sz="4400"/>
            </a:lvl1pPr>
            <a:lvl2pPr marL="1066800" indent="-533400">
              <a:lnSpc>
                <a:spcPct val="90000"/>
              </a:lnSpc>
              <a:defRPr sz="4400"/>
            </a:lvl2pPr>
            <a:lvl3pPr marL="1600200" indent="-533400">
              <a:lnSpc>
                <a:spcPct val="90000"/>
              </a:lnSpc>
              <a:defRPr sz="4400"/>
            </a:lvl3pPr>
            <a:lvl4pPr marL="2133600" indent="-533400">
              <a:lnSpc>
                <a:spcPct val="90000"/>
              </a:lnSpc>
              <a:defRPr sz="4400"/>
            </a:lvl4pPr>
            <a:lvl5pPr marL="2667000" indent="-533400">
              <a:lnSpc>
                <a:spcPct val="90000"/>
              </a:lnSpc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Body Level One…"/>
          <p:cNvSpPr txBox="1"/>
          <p:nvPr>
            <p:ph type="body" idx="1"/>
          </p:nvPr>
        </p:nvSpPr>
        <p:spPr>
          <a:xfrm>
            <a:off x="1689100" y="2730500"/>
            <a:ext cx="21005800" cy="82550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mage"/>
          <p:cNvSpPr/>
          <p:nvPr>
            <p:ph type="pic" sz="half" idx="21"/>
          </p:nvPr>
        </p:nvSpPr>
        <p:spPr>
          <a:xfrm>
            <a:off x="12344400" y="4356100"/>
            <a:ext cx="11379200" cy="91821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Image"/>
          <p:cNvSpPr/>
          <p:nvPr>
            <p:ph type="pic" sz="half" idx="22"/>
          </p:nvPr>
        </p:nvSpPr>
        <p:spPr>
          <a:xfrm>
            <a:off x="12293600" y="304800"/>
            <a:ext cx="11315700" cy="7302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7" name="Image"/>
          <p:cNvSpPr/>
          <p:nvPr>
            <p:ph type="pic" idx="23"/>
          </p:nvPr>
        </p:nvSpPr>
        <p:spPr>
          <a:xfrm>
            <a:off x="647700" y="-711200"/>
            <a:ext cx="11379200" cy="17145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halk_line_hd.png" descr="chalk_line_hd.png"/>
          <p:cNvPicPr>
            <a:picLocks noChangeAspect="0"/>
          </p:cNvPicPr>
          <p:nvPr/>
        </p:nvPicPr>
        <p:blipFill>
          <a:blip r:embed="rId3">
            <a:alphaModFix amt="45000"/>
            <a:extLst/>
          </a:blip>
          <a:stretch>
            <a:fillRect/>
          </a:stretch>
        </p:blipFill>
        <p:spPr>
          <a:xfrm>
            <a:off x="736600" y="495300"/>
            <a:ext cx="22910800" cy="123444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/>
          <p:nvPr>
            <p:ph type="title"/>
          </p:nvPr>
        </p:nvSpPr>
        <p:spPr>
          <a:xfrm>
            <a:off x="1689100" y="889000"/>
            <a:ext cx="21005800" cy="241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1689100" y="3683000"/>
            <a:ext cx="21005800" cy="825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1940996" y="13017500"/>
            <a:ext cx="508103" cy="5207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1" cap="all" i="0" sz="2400"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479" strike="noStrike" sz="6000" u="none"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1pPr>
      <a:lvl2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479" strike="noStrike" sz="6000" u="none"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2pPr>
      <a:lvl3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479" strike="noStrike" sz="6000" u="none"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3pPr>
      <a:lvl4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479" strike="noStrike" sz="6000" u="none"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4pPr>
      <a:lvl5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479" strike="noStrike" sz="6000" u="none"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5pPr>
      <a:lvl6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479" strike="noStrike" sz="6000" u="none"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6pPr>
      <a:lvl7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479" strike="noStrike" sz="6000" u="none"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7pPr>
      <a:lvl8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479" strike="noStrike" sz="6000" u="none"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8pPr>
      <a:lvl9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479" strike="noStrike" sz="6000" u="none"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1270000" marR="0" indent="-6350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905000" marR="0" indent="-6350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2540000" marR="0" indent="-6350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3175000" marR="0" indent="-6350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3810000" marR="0" indent="-6350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4445000" marR="0" indent="-6350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5080000" marR="0" indent="-6350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5715000" marR="0" indent="-6350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2400" u="none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2400" u="none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2400" u="none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2400" u="none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2400" u="none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2400" u="none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2400" u="none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2400" u="none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2400" u="none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"/><Relationship Id="rId3" Type="http://schemas.openxmlformats.org/officeDocument/2006/relationships/image" Target="../media/image5.tif"/><Relationship Id="rId4" Type="http://schemas.openxmlformats.org/officeDocument/2006/relationships/image" Target="../media/image6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"/><Relationship Id="rId3" Type="http://schemas.openxmlformats.org/officeDocument/2006/relationships/image" Target="../media/image8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"/><Relationship Id="rId3" Type="http://schemas.openxmlformats.org/officeDocument/2006/relationships/image" Target="../media/image11.tif"/><Relationship Id="rId4" Type="http://schemas.openxmlformats.org/officeDocument/2006/relationships/image" Target="../media/image12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"/><Relationship Id="rId3" Type="http://schemas.openxmlformats.org/officeDocument/2006/relationships/image" Target="../media/image14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t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tif"/><Relationship Id="rId3" Type="http://schemas.openxmlformats.org/officeDocument/2006/relationships/image" Target="../media/image18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tif"/><Relationship Id="rId3" Type="http://schemas.openxmlformats.org/officeDocument/2006/relationships/image" Target="../media/image20.tif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Engineering Clinics"/>
          <p:cNvSpPr txBox="1"/>
          <p:nvPr>
            <p:ph type="ctrTitle"/>
          </p:nvPr>
        </p:nvSpPr>
        <p:spPr>
          <a:xfrm>
            <a:off x="1689100" y="4140675"/>
            <a:ext cx="21005800" cy="2413001"/>
          </a:xfrm>
          <a:prstGeom prst="rect">
            <a:avLst/>
          </a:prstGeom>
        </p:spPr>
        <p:txBody>
          <a:bodyPr/>
          <a:lstStyle>
            <a:lvl1pPr>
              <a:defRPr spc="600" sz="7500"/>
            </a:lvl1pPr>
          </a:lstStyle>
          <a:p>
            <a:pPr/>
            <a:r>
              <a:t>Engineering Clinics</a:t>
            </a:r>
          </a:p>
        </p:txBody>
      </p:sp>
      <p:sp>
        <p:nvSpPr>
          <p:cNvPr id="122" name="Team members:…"/>
          <p:cNvSpPr txBox="1"/>
          <p:nvPr>
            <p:ph type="subTitle" sz="half" idx="1"/>
          </p:nvPr>
        </p:nvSpPr>
        <p:spPr>
          <a:xfrm>
            <a:off x="1689100" y="6750198"/>
            <a:ext cx="21005800" cy="5845889"/>
          </a:xfrm>
          <a:prstGeom prst="rect">
            <a:avLst/>
          </a:prstGeom>
        </p:spPr>
        <p:txBody>
          <a:bodyPr/>
          <a:lstStyle/>
          <a:p>
            <a:pPr>
              <a:defRPr u="sng"/>
            </a:pPr>
          </a:p>
          <a:p>
            <a:pPr>
              <a:defRPr u="sng"/>
            </a:pPr>
            <a:r>
              <a:t>Team members:</a:t>
            </a:r>
          </a:p>
          <a:p>
            <a:pPr/>
          </a:p>
          <a:p>
            <a:pPr/>
            <a:r>
              <a:t>Shivali Muthukumar - 18bcs068</a:t>
            </a:r>
          </a:p>
          <a:p>
            <a:pPr/>
            <a:r>
              <a:t>Varshini r - 18bcs073</a:t>
            </a:r>
          </a:p>
          <a:p>
            <a:pPr/>
            <a:r>
              <a:t>Kaviyarasi p - 18bcs086</a:t>
            </a:r>
          </a:p>
          <a:p>
            <a:pPr/>
            <a:r>
              <a:t>Shalini r - 18bcs091</a:t>
            </a:r>
          </a:p>
          <a:p>
            <a:pPr/>
            <a:r>
              <a:t>Kritya shree s - 18bcs093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World Happiness Repor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World Happiness Report </a:t>
            </a:r>
          </a:p>
        </p:txBody>
      </p:sp>
      <p:sp>
        <p:nvSpPr>
          <p:cNvPr id="149" name="The World Happiness Report is a landmark survey of the state of global happiness that ranks 156 countries by how happy their citizens perceive themselves to be. The ranking is based on subjective well-being and digs more deeply into how the social, urban"/>
          <p:cNvSpPr txBox="1"/>
          <p:nvPr>
            <p:ph type="body" sz="half" idx="1"/>
          </p:nvPr>
        </p:nvSpPr>
        <p:spPr>
          <a:xfrm>
            <a:off x="1689100" y="2230014"/>
            <a:ext cx="12634257" cy="10471918"/>
          </a:xfrm>
          <a:prstGeom prst="rect">
            <a:avLst/>
          </a:prstGeom>
        </p:spPr>
        <p:txBody>
          <a:bodyPr/>
          <a:lstStyle/>
          <a:p>
            <a:pPr marL="0" indent="0" defTabSz="742950">
              <a:lnSpc>
                <a:spcPct val="100000"/>
              </a:lnSpc>
              <a:spcBef>
                <a:spcPts val="4000"/>
              </a:spcBef>
              <a:buSzTx/>
              <a:buNone/>
              <a:defRPr sz="4500">
                <a:effectLst>
                  <a:outerShdw sx="100000" sy="100000" kx="0" ky="0" algn="b" rotWithShape="0" blurRad="22860" dist="22860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The World Happiness Report is a landmark survey of the state of global happiness that ranks 156 countries by how happy their citizens perceive themselves to be. The ranking is based on subjective well-being and digs more deeply into how the social, urban and natural environments combine to affect our happiness. </a:t>
            </a:r>
          </a:p>
          <a:p>
            <a:pPr marL="0" indent="0" defTabSz="742950">
              <a:lnSpc>
                <a:spcPct val="100000"/>
              </a:lnSpc>
              <a:spcBef>
                <a:spcPts val="4000"/>
              </a:spcBef>
              <a:buSzTx/>
              <a:buNone/>
              <a:defRPr sz="4500">
                <a:effectLst>
                  <a:outerShdw sx="100000" sy="100000" kx="0" ky="0" algn="b" rotWithShape="0" blurRad="22860" dist="22860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The World Happiness Report is a publication of the Sustainable Development Solutions Network, powered by data from the Gallup World Poll.</a:t>
            </a:r>
          </a:p>
          <a:p>
            <a:pPr marL="480059" indent="-480059" defTabSz="742950">
              <a:spcBef>
                <a:spcPts val="4000"/>
              </a:spcBef>
              <a:defRPr sz="3959">
                <a:effectLst>
                  <a:outerShdw sx="100000" sy="100000" kx="0" ky="0" algn="b" rotWithShape="0" blurRad="22860" dist="22860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rPr u="sng"/>
              <a:t>https://worldhappiness.report/ed/2020/</a:t>
            </a:r>
          </a:p>
        </p:txBody>
      </p:sp>
      <p:pic>
        <p:nvPicPr>
          <p:cNvPr id="1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17576" y="2587094"/>
            <a:ext cx="6930951" cy="93798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It was to help national governments give more importance to happiness and well-being in determining how to achieve and measure social and economic development.…"/>
          <p:cNvSpPr txBox="1"/>
          <p:nvPr>
            <p:ph type="body" idx="1"/>
          </p:nvPr>
        </p:nvSpPr>
        <p:spPr>
          <a:xfrm>
            <a:off x="1689100" y="2730500"/>
            <a:ext cx="21005800" cy="9519403"/>
          </a:xfrm>
          <a:prstGeom prst="rect">
            <a:avLst/>
          </a:prstGeom>
        </p:spPr>
        <p:txBody>
          <a:bodyPr/>
          <a:lstStyle/>
          <a:p>
            <a:pPr marL="603250" indent="-603250" defTabSz="784225">
              <a:spcBef>
                <a:spcPts val="4200"/>
              </a:spcBef>
              <a:defRPr sz="4750">
                <a:effectLst>
                  <a:outerShdw sx="100000" sy="100000" kx="0" ky="0" algn="b" rotWithShape="0" blurRad="24130" dist="24130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It was to help national governments give more importance to happiness and well-being in determining how to achieve and measure social and economic development.</a:t>
            </a:r>
          </a:p>
          <a:p>
            <a:pPr marL="603250" indent="-603250" defTabSz="784225">
              <a:spcBef>
                <a:spcPts val="4200"/>
              </a:spcBef>
              <a:defRPr sz="4750">
                <a:effectLst>
                  <a:outerShdw sx="100000" sy="100000" kx="0" ky="0" algn="b" rotWithShape="0" blurRad="24130" dist="24130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The distribution of answers to the Cantril ladder question asking respondents to value their lives today on a 0 to 10 scale, with the worst possible life as a 0 and the best possible life as a 10. This gave us a chance to compare happiness levels and inequality in different parts of the world. </a:t>
            </a:r>
          </a:p>
          <a:p>
            <a:pPr marL="603250" indent="-603250" defTabSz="784225">
              <a:spcBef>
                <a:spcPts val="4200"/>
              </a:spcBef>
              <a:defRPr sz="4750">
                <a:effectLst>
                  <a:outerShdw sx="100000" sy="100000" kx="0" ky="0" algn="b" rotWithShape="0" blurRad="24130" dist="24130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The typical annual sample is 1,000 people. If a country had surveys in each year, then the sample size would be 3,000 people.</a:t>
            </a:r>
          </a:p>
        </p:txBody>
      </p:sp>
      <p:sp>
        <p:nvSpPr>
          <p:cNvPr id="153" name="WHR continued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WHR continued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Happiness and Life Satisfa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Happiness and Life Satisfaction</a:t>
            </a:r>
          </a:p>
        </p:txBody>
      </p:sp>
      <p:sp>
        <p:nvSpPr>
          <p:cNvPr id="156" name="This research paper was first published in 2013 and had substantive revision May 2017.…"/>
          <p:cNvSpPr txBox="1"/>
          <p:nvPr>
            <p:ph type="body" sz="half" idx="1"/>
          </p:nvPr>
        </p:nvSpPr>
        <p:spPr>
          <a:xfrm>
            <a:off x="1689100" y="2265766"/>
            <a:ext cx="10007600" cy="10313798"/>
          </a:xfrm>
          <a:prstGeom prst="rect">
            <a:avLst/>
          </a:prstGeom>
        </p:spPr>
        <p:txBody>
          <a:bodyPr/>
          <a:lstStyle/>
          <a:p>
            <a:pPr marL="0" indent="0" defTabSz="652145">
              <a:lnSpc>
                <a:spcPct val="100000"/>
              </a:lnSpc>
              <a:spcBef>
                <a:spcPts val="3500"/>
              </a:spcBef>
              <a:buSzTx/>
              <a:buNone/>
              <a:defRPr sz="3950">
                <a:effectLst>
                  <a:outerShdw sx="100000" sy="100000" kx="0" ky="0" algn="b" rotWithShape="0" blurRad="20066" dist="2006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This research paper was first published in 2013 and had substantive revision May 2017.</a:t>
            </a:r>
          </a:p>
          <a:p>
            <a:pPr marL="0" indent="0" defTabSz="652145">
              <a:lnSpc>
                <a:spcPct val="100000"/>
              </a:lnSpc>
              <a:spcBef>
                <a:spcPts val="3500"/>
              </a:spcBef>
              <a:buSzTx/>
              <a:buNone/>
              <a:defRPr sz="3950">
                <a:effectLst>
                  <a:outerShdw sx="100000" sy="100000" kx="0" ky="0" algn="b" rotWithShape="0" blurRad="20066" dist="2006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The researchers discuss data and evidence which will answer to the questions: </a:t>
            </a:r>
          </a:p>
          <a:p>
            <a:pPr marL="501650" indent="-501650" defTabSz="652145">
              <a:lnSpc>
                <a:spcPct val="100000"/>
              </a:lnSpc>
              <a:spcBef>
                <a:spcPts val="3500"/>
              </a:spcBef>
              <a:defRPr sz="3950">
                <a:effectLst>
                  <a:outerShdw sx="100000" sy="100000" kx="0" ky="0" algn="b" rotWithShape="0" blurRad="20066" dist="2006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How happy are people today? </a:t>
            </a:r>
          </a:p>
          <a:p>
            <a:pPr marL="501650" indent="-501650" defTabSz="652145">
              <a:lnSpc>
                <a:spcPct val="100000"/>
              </a:lnSpc>
              <a:spcBef>
                <a:spcPts val="3500"/>
              </a:spcBef>
              <a:defRPr sz="3950">
                <a:effectLst>
                  <a:outerShdw sx="100000" sy="100000" kx="0" ky="0" algn="b" rotWithShape="0" blurRad="20066" dist="2006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Were people happier in the past?</a:t>
            </a:r>
          </a:p>
          <a:p>
            <a:pPr marL="501650" indent="-501650" defTabSz="652145">
              <a:lnSpc>
                <a:spcPct val="100000"/>
              </a:lnSpc>
              <a:spcBef>
                <a:spcPts val="3500"/>
              </a:spcBef>
              <a:defRPr sz="3950">
                <a:effectLst>
                  <a:outerShdw sx="100000" sy="100000" kx="0" ky="0" algn="b" rotWithShape="0" blurRad="20066" dist="2006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How satisfied with their lives are people in different societies? </a:t>
            </a:r>
          </a:p>
          <a:p>
            <a:pPr marL="501650" indent="-501650" defTabSz="652145">
              <a:lnSpc>
                <a:spcPct val="100000"/>
              </a:lnSpc>
              <a:spcBef>
                <a:spcPts val="3500"/>
              </a:spcBef>
              <a:defRPr sz="3950">
                <a:effectLst>
                  <a:outerShdw sx="100000" sy="100000" kx="0" ky="0" algn="b" rotWithShape="0" blurRad="20066" dist="2006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How do our living conditions affect all of this?</a:t>
            </a:r>
          </a:p>
        </p:txBody>
      </p:sp>
      <p:pic>
        <p:nvPicPr>
          <p:cNvPr id="1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00454" y="3898026"/>
            <a:ext cx="12248170" cy="59199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Happiness and Life Satisfaction Continu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Happiness and Life Satisfaction Continued </a:t>
            </a:r>
          </a:p>
        </p:txBody>
      </p:sp>
      <p:sp>
        <p:nvSpPr>
          <p:cNvPr id="160" name="Focus will be on survey-based measures of self-reported happiness and life satisfaction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602615">
              <a:spcBef>
                <a:spcPts val="3200"/>
              </a:spcBef>
              <a:buSzTx/>
              <a:buNone/>
              <a:defRPr sz="3650">
                <a:effectLst>
                  <a:outerShdw sx="100000" sy="100000" kx="0" ky="0" algn="b" rotWithShape="0" blurRad="18542" dist="18542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Focus will be on survey-based measures of self-reported happiness and life satisfaction. </a:t>
            </a:r>
          </a:p>
          <a:p>
            <a:pPr marL="463550" indent="-463550" defTabSz="602615">
              <a:spcBef>
                <a:spcPts val="3200"/>
              </a:spcBef>
              <a:defRPr sz="3650">
                <a:effectLst>
                  <a:outerShdw sx="100000" sy="100000" kx="0" ky="0" algn="b" rotWithShape="0" blurRad="18542" dist="18542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Surveys asking people about life satisfaction and happiness do measure subjective well-being with reasonable accuracy.</a:t>
            </a:r>
          </a:p>
          <a:p>
            <a:pPr marL="463550" indent="-463550" defTabSz="602615">
              <a:spcBef>
                <a:spcPts val="3200"/>
              </a:spcBef>
              <a:defRPr sz="3650">
                <a:effectLst>
                  <a:outerShdw sx="100000" sy="100000" kx="0" ky="0" algn="b" rotWithShape="0" blurRad="18542" dist="18542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Life satisfaction and happiness vary widely both within and among countries. It only takes a glimpse at the data to see that people are distributed along a wide spectrum of happiness levels.</a:t>
            </a:r>
          </a:p>
          <a:p>
            <a:pPr marL="463550" indent="-463550" defTabSz="602615">
              <a:spcBef>
                <a:spcPts val="3200"/>
              </a:spcBef>
              <a:defRPr sz="3650">
                <a:effectLst>
                  <a:outerShdw sx="100000" sy="100000" kx="0" ky="0" algn="b" rotWithShape="0" blurRad="18542" dist="18542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Most countries that have experienced sustained economic growth have seen increasing happiness levels. So the evidence suggests that income and life satisfaction tend to go together.</a:t>
            </a:r>
          </a:p>
          <a:p>
            <a:pPr marL="463550" indent="-463550" defTabSz="602615">
              <a:spcBef>
                <a:spcPts val="3200"/>
              </a:spcBef>
              <a:defRPr sz="3650">
                <a:effectLst>
                  <a:outerShdw sx="100000" sy="100000" kx="0" ky="0" algn="b" rotWithShape="0" blurRad="18542" dist="18542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Important life events such as marriage or divorce do affect our happiness, but have surprisingly little long-term impact. The evidence suggests that people tend to adapt to changes.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reprocess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spc="639" sz="8000"/>
            </a:lvl1pPr>
          </a:lstStyle>
          <a:p>
            <a:pPr/>
            <a:r>
              <a:t>Preprocessing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hecking for Null Valu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Checking for Null Values</a:t>
            </a:r>
          </a:p>
        </p:txBody>
      </p:sp>
      <p:pic>
        <p:nvPicPr>
          <p:cNvPr id="165" name="Screenshot 2020-12-17 at 11.35.35 AM.png" descr="Screenshot 2020-12-17 at 11.35.35 AM.png"/>
          <p:cNvPicPr>
            <a:picLocks noChangeAspect="1"/>
          </p:cNvPicPr>
          <p:nvPr/>
        </p:nvPicPr>
        <p:blipFill>
          <a:blip r:embed="rId2">
            <a:extLst/>
          </a:blip>
          <a:srcRect l="0" t="0" r="65688" b="0"/>
          <a:stretch>
            <a:fillRect/>
          </a:stretch>
        </p:blipFill>
        <p:spPr>
          <a:xfrm>
            <a:off x="13008373" y="2251613"/>
            <a:ext cx="5333043" cy="10350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Screenshot 2020-12-17 at 11.35.22 AM.png" descr="Screenshot 2020-12-17 at 11.35.22 AM.png"/>
          <p:cNvPicPr>
            <a:picLocks noChangeAspect="1"/>
          </p:cNvPicPr>
          <p:nvPr/>
        </p:nvPicPr>
        <p:blipFill>
          <a:blip r:embed="rId3">
            <a:extLst/>
          </a:blip>
          <a:srcRect l="0" t="0" r="64141" b="0"/>
          <a:stretch>
            <a:fillRect/>
          </a:stretch>
        </p:blipFill>
        <p:spPr>
          <a:xfrm>
            <a:off x="3906043" y="2251613"/>
            <a:ext cx="5573547" cy="103506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Detecting outliers"/>
          <p:cNvSpPr txBox="1"/>
          <p:nvPr>
            <p:ph type="title"/>
          </p:nvPr>
        </p:nvSpPr>
        <p:spPr>
          <a:xfrm>
            <a:off x="1194572" y="889000"/>
            <a:ext cx="21005801" cy="1233520"/>
          </a:xfrm>
          <a:prstGeom prst="rect">
            <a:avLst/>
          </a:prstGeom>
        </p:spPr>
        <p:txBody>
          <a:bodyPr/>
          <a:lstStyle/>
          <a:p>
            <a:pPr/>
            <a:r>
              <a:t>Detecting outliers</a:t>
            </a:r>
          </a:p>
        </p:txBody>
      </p:sp>
      <p:sp>
        <p:nvSpPr>
          <p:cNvPr id="169" name="Outliers are values that are notably different from other data points, and they can cause problems in statistical procedures.…"/>
          <p:cNvSpPr txBox="1"/>
          <p:nvPr>
            <p:ph type="body" sz="half" idx="1"/>
          </p:nvPr>
        </p:nvSpPr>
        <p:spPr>
          <a:xfrm>
            <a:off x="1128846" y="2730500"/>
            <a:ext cx="9476965" cy="8255000"/>
          </a:xfrm>
          <a:prstGeom prst="rect">
            <a:avLst/>
          </a:prstGeom>
        </p:spPr>
        <p:txBody>
          <a:bodyPr/>
          <a:lstStyle/>
          <a:p>
            <a:pPr/>
            <a:r>
              <a:t>Outliers are values that are notably different from other data points, and they can cause problems in statistical procedures.</a:t>
            </a:r>
          </a:p>
          <a:p>
            <a:pPr/>
            <a:r>
              <a:t>A histogram was used to see if there were any outliers and a box plot was used to check how many outliers are there.</a:t>
            </a:r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4383" t="0" r="34383" b="69417"/>
          <a:stretch>
            <a:fillRect/>
          </a:stretch>
        </p:blipFill>
        <p:spPr>
          <a:xfrm>
            <a:off x="15405908" y="2185159"/>
            <a:ext cx="4069300" cy="3929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68850" r="69073" b="0"/>
          <a:stretch>
            <a:fillRect/>
          </a:stretch>
        </p:blipFill>
        <p:spPr>
          <a:xfrm>
            <a:off x="11194518" y="2185158"/>
            <a:ext cx="3955868" cy="3929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58888" r="0" b="0"/>
          <a:stretch>
            <a:fillRect/>
          </a:stretch>
        </p:blipFill>
        <p:spPr>
          <a:xfrm>
            <a:off x="10687367" y="6988514"/>
            <a:ext cx="13422385" cy="53974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69030" t="34151" r="0" b="34151"/>
          <a:stretch>
            <a:fillRect/>
          </a:stretch>
        </p:blipFill>
        <p:spPr>
          <a:xfrm>
            <a:off x="19730408" y="2185159"/>
            <a:ext cx="3913424" cy="39290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moving outliers"/>
          <p:cNvSpPr txBox="1"/>
          <p:nvPr>
            <p:ph type="title"/>
          </p:nvPr>
        </p:nvSpPr>
        <p:spPr>
          <a:xfrm>
            <a:off x="1194572" y="889000"/>
            <a:ext cx="21005801" cy="1233520"/>
          </a:xfrm>
          <a:prstGeom prst="rect">
            <a:avLst/>
          </a:prstGeom>
        </p:spPr>
        <p:txBody>
          <a:bodyPr/>
          <a:lstStyle/>
          <a:p>
            <a:pPr/>
            <a:r>
              <a:t>Removing outliers</a:t>
            </a:r>
          </a:p>
        </p:txBody>
      </p:sp>
      <p:sp>
        <p:nvSpPr>
          <p:cNvPr id="176" name="Before Removing Outliers"/>
          <p:cNvSpPr txBox="1"/>
          <p:nvPr>
            <p:ph type="body" sz="quarter" idx="1"/>
          </p:nvPr>
        </p:nvSpPr>
        <p:spPr>
          <a:xfrm>
            <a:off x="843542" y="4034399"/>
            <a:ext cx="9038013" cy="123352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</a:lvl1pPr>
          </a:lstStyle>
          <a:p>
            <a:pPr/>
            <a:r>
              <a:t>Before Removing Outliers</a:t>
            </a:r>
          </a:p>
        </p:txBody>
      </p:sp>
      <p:pic>
        <p:nvPicPr>
          <p:cNvPr id="17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73049" r="24658" b="0"/>
          <a:stretch>
            <a:fillRect/>
          </a:stretch>
        </p:blipFill>
        <p:spPr>
          <a:xfrm>
            <a:off x="9728546" y="2297293"/>
            <a:ext cx="13454964" cy="47076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73337" r="25895" b="0"/>
          <a:stretch>
            <a:fillRect/>
          </a:stretch>
        </p:blipFill>
        <p:spPr>
          <a:xfrm>
            <a:off x="943297" y="7853042"/>
            <a:ext cx="13377255" cy="4707919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After Removing Outliers"/>
          <p:cNvSpPr txBox="1"/>
          <p:nvPr/>
        </p:nvSpPr>
        <p:spPr>
          <a:xfrm>
            <a:off x="14576184" y="9590148"/>
            <a:ext cx="9038013" cy="1233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4500"/>
              </a:spcBef>
              <a:defRPr i="0"/>
            </a:lvl1pPr>
          </a:lstStyle>
          <a:p>
            <a:pPr/>
            <a:r>
              <a:t>After Removing Outliers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Normalization"/>
          <p:cNvSpPr txBox="1"/>
          <p:nvPr>
            <p:ph type="title"/>
          </p:nvPr>
        </p:nvSpPr>
        <p:spPr>
          <a:xfrm>
            <a:off x="1689100" y="889000"/>
            <a:ext cx="21005800" cy="1272304"/>
          </a:xfrm>
          <a:prstGeom prst="rect">
            <a:avLst/>
          </a:prstGeom>
        </p:spPr>
        <p:txBody>
          <a:bodyPr/>
          <a:lstStyle/>
          <a:p>
            <a:pPr/>
            <a:r>
              <a:t>Normalization</a:t>
            </a:r>
          </a:p>
        </p:txBody>
      </p:sp>
      <p:sp>
        <p:nvSpPr>
          <p:cNvPr id="182" name="Normalization is a technique often applied as part of data preparation for machine learning.…"/>
          <p:cNvSpPr txBox="1"/>
          <p:nvPr>
            <p:ph type="body" sz="half" idx="1"/>
          </p:nvPr>
        </p:nvSpPr>
        <p:spPr>
          <a:xfrm>
            <a:off x="1536937" y="2037894"/>
            <a:ext cx="9075533" cy="10772587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3900"/>
              </a:spcBef>
            </a:pPr>
            <a:r>
              <a:t> Normalization is a technique often applied as part of data preparation for machine learning. </a:t>
            </a:r>
          </a:p>
          <a:p>
            <a:pPr>
              <a:spcBef>
                <a:spcPts val="3900"/>
              </a:spcBef>
            </a:pPr>
            <a:r>
              <a:t>Its goal is to change the values of numeric columns in the dataset to a common scale, without distorting differences in the ranges of values. </a:t>
            </a:r>
          </a:p>
          <a:p>
            <a:pPr>
              <a:spcBef>
                <a:spcPts val="3900"/>
              </a:spcBef>
            </a:pPr>
            <a:r>
              <a:t>For machine learning, every dataset does not require normalization.</a:t>
            </a:r>
          </a:p>
        </p:txBody>
      </p:sp>
      <p:pic>
        <p:nvPicPr>
          <p:cNvPr id="1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68207" y="2283077"/>
            <a:ext cx="10928186" cy="91498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Data Analy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spc="639" sz="8000"/>
            </a:lvl1pPr>
          </a:lstStyle>
          <a:p>
            <a:pPr/>
            <a:r>
              <a:t>Data Analysis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Image" descr="Imag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3124" r="0" b="3124"/>
          <a:stretch>
            <a:fillRect/>
          </a:stretch>
        </p:blipFill>
        <p:spPr>
          <a:xfrm>
            <a:off x="12765745" y="2749743"/>
            <a:ext cx="10368853" cy="9720825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World Happiness Report (2015-2020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World Happiness Report (2015-2020)</a:t>
            </a:r>
          </a:p>
        </p:txBody>
      </p:sp>
      <p:sp>
        <p:nvSpPr>
          <p:cNvPr id="126" name="March 20 is celebrated as International World Happiness Day. United Nations has celebrated this day as a way to recognise the importance of happiness in the lives of people around the world.…"/>
          <p:cNvSpPr txBox="1"/>
          <p:nvPr>
            <p:ph type="body" sz="half" idx="1"/>
          </p:nvPr>
        </p:nvSpPr>
        <p:spPr>
          <a:xfrm>
            <a:off x="1689100" y="2763711"/>
            <a:ext cx="10368757" cy="9540950"/>
          </a:xfrm>
          <a:prstGeom prst="rect">
            <a:avLst/>
          </a:prstGeom>
        </p:spPr>
        <p:txBody>
          <a:bodyPr/>
          <a:lstStyle/>
          <a:p>
            <a:pPr marL="0" indent="0" defTabSz="759459">
              <a:lnSpc>
                <a:spcPct val="100000"/>
              </a:lnSpc>
              <a:spcBef>
                <a:spcPts val="4100"/>
              </a:spcBef>
              <a:buSzTx/>
              <a:buNone/>
              <a:defRPr sz="4600">
                <a:effectLst>
                  <a:outerShdw sx="100000" sy="100000" kx="0" ky="0" algn="b" rotWithShape="0" blurRad="23368" dist="23368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March 20 is celebrated as International World Happiness Day. United Nations has celebrated this day as a way to recognise the importance of happiness in the lives of people around the world.</a:t>
            </a:r>
          </a:p>
          <a:p>
            <a:pPr marL="0" indent="0" defTabSz="759459">
              <a:lnSpc>
                <a:spcPct val="100000"/>
              </a:lnSpc>
              <a:spcBef>
                <a:spcPts val="4100"/>
              </a:spcBef>
              <a:buSzTx/>
              <a:buNone/>
              <a:defRPr sz="4600">
                <a:effectLst>
                  <a:outerShdw sx="100000" sy="100000" kx="0" ky="0" algn="b" rotWithShape="0" blurRad="23368" dist="23368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World Happiness Report is a landmark survey of the state of global happiness that ranks countries by how happy their citizens perceive themselves to be.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Factors that impact the happiness lev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spc="639" sz="8000"/>
            </a:lvl1pPr>
          </a:lstStyle>
          <a:p>
            <a:pPr/>
            <a:r>
              <a:t>Factors that impact the happiness level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Factors that impact the happiness level"/>
          <p:cNvSpPr txBox="1"/>
          <p:nvPr>
            <p:ph type="title"/>
          </p:nvPr>
        </p:nvSpPr>
        <p:spPr>
          <a:xfrm>
            <a:off x="1023390" y="660756"/>
            <a:ext cx="12106241" cy="599016"/>
          </a:xfrm>
          <a:prstGeom prst="rect">
            <a:avLst/>
          </a:prstGeom>
        </p:spPr>
        <p:txBody>
          <a:bodyPr/>
          <a:lstStyle>
            <a:lvl1pPr defTabSz="387984">
              <a:defRPr spc="225" sz="2820">
                <a:effectLst>
                  <a:outerShdw sx="100000" sy="100000" kx="0" ky="0" algn="b" rotWithShape="0" blurRad="11938" dist="11938" dir="5520000">
                    <a:srgbClr val="FFFFFF">
                      <a:alpha val="72000"/>
                    </a:srgbClr>
                  </a:outerShdw>
                </a:effectLst>
              </a:defRPr>
            </a:lvl1pPr>
          </a:lstStyle>
          <a:p>
            <a:pPr/>
            <a:r>
              <a:t>Factors that impact the happiness level</a:t>
            </a:r>
          </a:p>
        </p:txBody>
      </p:sp>
      <p:sp>
        <p:nvSpPr>
          <p:cNvPr id="190" name="Inference:…"/>
          <p:cNvSpPr txBox="1"/>
          <p:nvPr>
            <p:ph type="body" sz="half" idx="1"/>
          </p:nvPr>
        </p:nvSpPr>
        <p:spPr>
          <a:xfrm>
            <a:off x="966329" y="854996"/>
            <a:ext cx="9612409" cy="12006008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500"/>
              </a:spcBef>
              <a:buSzTx/>
              <a:buNone/>
              <a:defRPr b="1">
                <a:latin typeface="+mn-lt"/>
                <a:ea typeface="+mn-ea"/>
                <a:cs typeface="+mn-cs"/>
                <a:sym typeface="Avenir Next Regular"/>
              </a:defRPr>
            </a:pPr>
            <a:r>
              <a:t>Inference: </a:t>
            </a:r>
          </a:p>
          <a:p>
            <a:pPr>
              <a:spcBef>
                <a:spcPts val="3500"/>
              </a:spcBef>
              <a:defRPr b="1">
                <a:latin typeface="+mn-lt"/>
                <a:ea typeface="+mn-ea"/>
                <a:cs typeface="+mn-cs"/>
                <a:sym typeface="Avenir Next Regular"/>
              </a:defRPr>
            </a:pPr>
            <a:r>
              <a:t>In the year 2015 the main factor seem to be GDP, Family, Health and Freedom but,</a:t>
            </a:r>
          </a:p>
          <a:p>
            <a:pPr>
              <a:spcBef>
                <a:spcPts val="3500"/>
              </a:spcBef>
              <a:defRPr b="1">
                <a:latin typeface="+mn-lt"/>
                <a:ea typeface="+mn-ea"/>
                <a:cs typeface="+mn-cs"/>
                <a:sym typeface="Avenir Next Regular"/>
              </a:defRPr>
            </a:pPr>
            <a:r>
              <a:t>After the year 2017, Govt Trust and generosity have played a role in a Country’s Happiness</a:t>
            </a:r>
          </a:p>
          <a:p>
            <a:pPr>
              <a:spcBef>
                <a:spcPts val="3500"/>
              </a:spcBef>
              <a:defRPr b="1">
                <a:latin typeface="+mn-lt"/>
                <a:ea typeface="+mn-ea"/>
                <a:cs typeface="+mn-cs"/>
                <a:sym typeface="Avenir Next Regular"/>
              </a:defRPr>
            </a:pPr>
            <a:r>
              <a:t>In the year 2020, the correlations between generosity, govt trust and other factors have significantly decreased.</a:t>
            </a:r>
          </a:p>
        </p:txBody>
      </p:sp>
      <p:pic>
        <p:nvPicPr>
          <p:cNvPr id="1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12900" y="691213"/>
            <a:ext cx="5638800" cy="4902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86977" y="7317240"/>
            <a:ext cx="5664201" cy="4851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765715" y="7291840"/>
            <a:ext cx="5753101" cy="4902201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2015"/>
          <p:cNvSpPr txBox="1"/>
          <p:nvPr/>
        </p:nvSpPr>
        <p:spPr>
          <a:xfrm>
            <a:off x="16064225" y="5435656"/>
            <a:ext cx="2146133" cy="1233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4500"/>
              </a:spcBef>
              <a:defRPr i="0"/>
            </a:lvl1pPr>
          </a:lstStyle>
          <a:p>
            <a:pPr/>
            <a:r>
              <a:t>2015</a:t>
            </a:r>
          </a:p>
        </p:txBody>
      </p:sp>
      <p:sp>
        <p:nvSpPr>
          <p:cNvPr id="195" name="2020"/>
          <p:cNvSpPr txBox="1"/>
          <p:nvPr/>
        </p:nvSpPr>
        <p:spPr>
          <a:xfrm>
            <a:off x="19682440" y="6050740"/>
            <a:ext cx="2146133" cy="1233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4500"/>
              </a:spcBef>
              <a:defRPr i="0"/>
            </a:lvl1pPr>
          </a:lstStyle>
          <a:p>
            <a:pPr/>
            <a:r>
              <a:t>2020</a:t>
            </a:r>
          </a:p>
        </p:txBody>
      </p:sp>
      <p:sp>
        <p:nvSpPr>
          <p:cNvPr id="196" name="2017"/>
          <p:cNvSpPr txBox="1"/>
          <p:nvPr/>
        </p:nvSpPr>
        <p:spPr>
          <a:xfrm>
            <a:off x="12446011" y="6050740"/>
            <a:ext cx="2146133" cy="1233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4500"/>
              </a:spcBef>
              <a:defRPr i="0"/>
            </a:lvl1pPr>
          </a:lstStyle>
          <a:p>
            <a:pPr/>
            <a:r>
              <a:t>2017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Happiness factors on bases of contin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spc="639" sz="8000"/>
            </a:lvl1pPr>
          </a:lstStyle>
          <a:p>
            <a:pPr/>
            <a:r>
              <a:t>Happiness factors on bases of continent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Happiness Score"/>
          <p:cNvSpPr txBox="1"/>
          <p:nvPr>
            <p:ph type="title"/>
          </p:nvPr>
        </p:nvSpPr>
        <p:spPr>
          <a:xfrm>
            <a:off x="1042410" y="736837"/>
            <a:ext cx="8715282" cy="643001"/>
          </a:xfrm>
          <a:prstGeom prst="rect">
            <a:avLst/>
          </a:prstGeom>
        </p:spPr>
        <p:txBody>
          <a:bodyPr/>
          <a:lstStyle>
            <a:lvl1pPr defTabSz="429259">
              <a:defRPr spc="249" sz="3120">
                <a:effectLst>
                  <a:outerShdw sx="100000" sy="100000" kx="0" ky="0" algn="b" rotWithShape="0" blurRad="13208" dist="13208" dir="5520000">
                    <a:srgbClr val="FFFFFF">
                      <a:alpha val="72000"/>
                    </a:srgbClr>
                  </a:outerShdw>
                </a:effectLst>
              </a:defRPr>
            </a:lvl1pPr>
          </a:lstStyle>
          <a:p>
            <a:pPr/>
            <a:r>
              <a:t>Happiness Score</a:t>
            </a:r>
          </a:p>
        </p:txBody>
      </p:sp>
      <p:sp>
        <p:nvSpPr>
          <p:cNvPr id="201" name="A bar graph is used to denote this analysis. Bar graph is often used to compare between values of different categories in the data.…"/>
          <p:cNvSpPr txBox="1"/>
          <p:nvPr>
            <p:ph type="body" sz="half" idx="1"/>
          </p:nvPr>
        </p:nvSpPr>
        <p:spPr>
          <a:xfrm>
            <a:off x="1156532" y="1547081"/>
            <a:ext cx="9225912" cy="10895922"/>
          </a:xfrm>
          <a:prstGeom prst="rect">
            <a:avLst/>
          </a:prstGeom>
        </p:spPr>
        <p:txBody>
          <a:bodyPr/>
          <a:lstStyle/>
          <a:p>
            <a:pPr marL="0" indent="0" defTabSz="742950">
              <a:spcBef>
                <a:spcPts val="4000"/>
              </a:spcBef>
              <a:buSzTx/>
              <a:buNone/>
              <a:defRPr sz="3959">
                <a:effectLst>
                  <a:outerShdw sx="100000" sy="100000" kx="0" ky="0" algn="b" rotWithShape="0" blurRad="22860" dist="22860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A bar graph is used to denote this analysis. Bar graph is often used to compare between values of different categories in the data.</a:t>
            </a:r>
          </a:p>
          <a:p>
            <a:pPr marL="0" indent="0" defTabSz="742950">
              <a:spcBef>
                <a:spcPts val="4000"/>
              </a:spcBef>
              <a:buSzTx/>
              <a:buNone/>
              <a:defRPr b="1" sz="3959">
                <a:effectLst>
                  <a:outerShdw sx="100000" sy="100000" kx="0" ky="0" algn="b" rotWithShape="0" blurRad="22860" dist="22860" dir="5520000">
                    <a:srgbClr val="FFFFFF">
                      <a:alpha val="71999"/>
                    </a:srgbClr>
                  </a:outerShdw>
                </a:effectLst>
                <a:latin typeface="+mn-lt"/>
                <a:ea typeface="+mn-ea"/>
                <a:cs typeface="+mn-cs"/>
                <a:sym typeface="Avenir Next Regular"/>
              </a:defRPr>
            </a:pPr>
            <a:r>
              <a:t>Inference</a:t>
            </a:r>
          </a:p>
          <a:p>
            <a:pPr marL="480059" indent="-480059" defTabSz="742950">
              <a:spcBef>
                <a:spcPts val="4000"/>
              </a:spcBef>
              <a:defRPr b="1" sz="3959">
                <a:effectLst>
                  <a:outerShdw sx="100000" sy="100000" kx="0" ky="0" algn="b" rotWithShape="0" blurRad="22860" dist="22860" dir="5520000">
                    <a:srgbClr val="FFFFFF">
                      <a:alpha val="71999"/>
                    </a:srgbClr>
                  </a:outerShdw>
                </a:effectLst>
                <a:latin typeface="+mn-lt"/>
                <a:ea typeface="+mn-ea"/>
                <a:cs typeface="+mn-cs"/>
                <a:sym typeface="Avenir Next Regular"/>
              </a:defRPr>
            </a:pPr>
            <a:r>
              <a:t> African countries have lowest happiness score, followed by Asia.</a:t>
            </a:r>
          </a:p>
          <a:p>
            <a:pPr marL="480059" indent="-480059" defTabSz="742950">
              <a:spcBef>
                <a:spcPts val="4000"/>
              </a:spcBef>
              <a:defRPr b="1" sz="3959">
                <a:effectLst>
                  <a:outerShdw sx="100000" sy="100000" kx="0" ky="0" algn="b" rotWithShape="0" blurRad="22860" dist="22860" dir="5520000">
                    <a:srgbClr val="FFFFFF">
                      <a:alpha val="71999"/>
                    </a:srgbClr>
                  </a:outerShdw>
                </a:effectLst>
                <a:latin typeface="+mn-lt"/>
                <a:ea typeface="+mn-ea"/>
                <a:cs typeface="+mn-cs"/>
                <a:sym typeface="Avenir Next Regular"/>
              </a:defRPr>
            </a:pPr>
            <a:r>
              <a:t>Australia and North America have the highest followed by Europe and South America.</a:t>
            </a:r>
          </a:p>
          <a:p>
            <a:pPr marL="480059" indent="-480059" defTabSz="742950">
              <a:spcBef>
                <a:spcPts val="4000"/>
              </a:spcBef>
              <a:defRPr b="1" sz="3959">
                <a:effectLst>
                  <a:outerShdw sx="100000" sy="100000" kx="0" ky="0" algn="b" rotWithShape="0" blurRad="22860" dist="22860" dir="5520000">
                    <a:srgbClr val="FFFFFF">
                      <a:alpha val="71999"/>
                    </a:srgbClr>
                  </a:outerShdw>
                </a:effectLst>
                <a:latin typeface="+mn-lt"/>
                <a:ea typeface="+mn-ea"/>
                <a:cs typeface="+mn-cs"/>
                <a:sym typeface="Avenir Next Regular"/>
              </a:defRPr>
            </a:pPr>
            <a:r>
              <a:t>The score of North America has been reduced over the years but scores of Asia and Europe have significantly increased.</a:t>
            </a:r>
          </a:p>
        </p:txBody>
      </p:sp>
      <p:sp>
        <p:nvSpPr>
          <p:cNvPr id="202" name="Rectangle"/>
          <p:cNvSpPr/>
          <p:nvPr/>
        </p:nvSpPr>
        <p:spPr>
          <a:xfrm>
            <a:off x="10428190" y="3368"/>
            <a:ext cx="13929336" cy="13709264"/>
          </a:xfrm>
          <a:prstGeom prst="rect">
            <a:avLst/>
          </a:prstGeom>
          <a:solidFill>
            <a:srgbClr val="F6F5F4"/>
          </a:solid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2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55530" y="87126"/>
            <a:ext cx="7684383" cy="69805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69460" y="6405369"/>
            <a:ext cx="8007292" cy="7273892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2015"/>
          <p:cNvSpPr txBox="1"/>
          <p:nvPr/>
        </p:nvSpPr>
        <p:spPr>
          <a:xfrm>
            <a:off x="18076364" y="2960645"/>
            <a:ext cx="2146133" cy="1233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4500"/>
              </a:spcBef>
              <a:defRPr i="0"/>
            </a:lvl1pPr>
          </a:lstStyle>
          <a:p>
            <a:pPr/>
            <a:r>
              <a:t>2015</a:t>
            </a:r>
          </a:p>
        </p:txBody>
      </p:sp>
      <p:sp>
        <p:nvSpPr>
          <p:cNvPr id="206" name="2020"/>
          <p:cNvSpPr txBox="1"/>
          <p:nvPr/>
        </p:nvSpPr>
        <p:spPr>
          <a:xfrm>
            <a:off x="13771153" y="9425555"/>
            <a:ext cx="2146133" cy="1233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4500"/>
              </a:spcBef>
              <a:defRPr i="0"/>
            </a:lvl1pPr>
          </a:lstStyle>
          <a:p>
            <a:pPr/>
            <a:r>
              <a:t>2020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Year 2015"/>
          <p:cNvSpPr txBox="1"/>
          <p:nvPr>
            <p:ph type="title"/>
          </p:nvPr>
        </p:nvSpPr>
        <p:spPr>
          <a:xfrm>
            <a:off x="1042410" y="736837"/>
            <a:ext cx="8715282" cy="926299"/>
          </a:xfrm>
          <a:prstGeom prst="rect">
            <a:avLst/>
          </a:prstGeom>
        </p:spPr>
        <p:txBody>
          <a:bodyPr/>
          <a:lstStyle>
            <a:lvl1pPr defTabSz="652145">
              <a:defRPr spc="379" sz="4740">
                <a:effectLst>
                  <a:outerShdw sx="100000" sy="100000" kx="0" ky="0" algn="b" rotWithShape="0" blurRad="20066" dist="20066" dir="5520000">
                    <a:srgbClr val="FFFFFF">
                      <a:alpha val="72000"/>
                    </a:srgbClr>
                  </a:outerShdw>
                </a:effectLst>
              </a:defRPr>
            </a:lvl1pPr>
          </a:lstStyle>
          <a:p>
            <a:pPr/>
            <a:r>
              <a:t>Year 2015</a:t>
            </a:r>
          </a:p>
        </p:txBody>
      </p:sp>
      <p:sp>
        <p:nvSpPr>
          <p:cNvPr id="209" name="Inference…"/>
          <p:cNvSpPr txBox="1"/>
          <p:nvPr>
            <p:ph type="body" sz="half" idx="1"/>
          </p:nvPr>
        </p:nvSpPr>
        <p:spPr>
          <a:xfrm>
            <a:off x="1156532" y="1547081"/>
            <a:ext cx="9125313" cy="1089592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>
                <a:latin typeface="+mn-lt"/>
                <a:ea typeface="+mn-ea"/>
                <a:cs typeface="+mn-cs"/>
                <a:sym typeface="Avenir Next Regular"/>
              </a:defRPr>
            </a:pPr>
            <a:r>
              <a:t>Inference</a:t>
            </a:r>
          </a:p>
          <a:p>
            <a:pPr>
              <a:defRPr b="1">
                <a:latin typeface="+mn-lt"/>
                <a:ea typeface="+mn-ea"/>
                <a:cs typeface="+mn-cs"/>
                <a:sym typeface="Avenir Next Regular"/>
              </a:defRPr>
            </a:pPr>
            <a:r>
              <a:t>Australia gives importance to all factors equally.</a:t>
            </a:r>
          </a:p>
          <a:p>
            <a:pPr>
              <a:defRPr b="1">
                <a:latin typeface="+mn-lt"/>
                <a:ea typeface="+mn-ea"/>
                <a:cs typeface="+mn-cs"/>
                <a:sym typeface="Avenir Next Regular"/>
              </a:defRPr>
            </a:pPr>
            <a:r>
              <a:t>Africa has the lowest score in all factors.</a:t>
            </a:r>
          </a:p>
          <a:p>
            <a:pPr>
              <a:defRPr b="1">
                <a:latin typeface="+mn-lt"/>
                <a:ea typeface="+mn-ea"/>
                <a:cs typeface="+mn-cs"/>
                <a:sym typeface="Avenir Next Regular"/>
              </a:defRPr>
            </a:pPr>
            <a:r>
              <a:t>Asia and South America give comparatively more importance to family/social support that the other factors.</a:t>
            </a:r>
          </a:p>
          <a:p>
            <a:pPr>
              <a:defRPr b="1">
                <a:latin typeface="+mn-lt"/>
                <a:ea typeface="+mn-ea"/>
                <a:cs typeface="+mn-cs"/>
                <a:sym typeface="Avenir Next Regular"/>
              </a:defRPr>
            </a:pPr>
            <a:r>
              <a:t> Europe gives more importance to GDP, Health and Family.</a:t>
            </a:r>
          </a:p>
        </p:txBody>
      </p:sp>
      <p:sp>
        <p:nvSpPr>
          <p:cNvPr id="210" name="Rectangle"/>
          <p:cNvSpPr/>
          <p:nvPr/>
        </p:nvSpPr>
        <p:spPr>
          <a:xfrm>
            <a:off x="10506389" y="3368"/>
            <a:ext cx="13929335" cy="13709264"/>
          </a:xfrm>
          <a:prstGeom prst="rect">
            <a:avLst/>
          </a:prstGeom>
          <a:solidFill>
            <a:srgbClr val="F6F5F4"/>
          </a:solid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2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13056" y="0"/>
            <a:ext cx="13716001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Year 2020"/>
          <p:cNvSpPr txBox="1"/>
          <p:nvPr>
            <p:ph type="title"/>
          </p:nvPr>
        </p:nvSpPr>
        <p:spPr>
          <a:xfrm>
            <a:off x="1042410" y="736837"/>
            <a:ext cx="8715282" cy="877188"/>
          </a:xfrm>
          <a:prstGeom prst="rect">
            <a:avLst/>
          </a:prstGeom>
        </p:spPr>
        <p:txBody>
          <a:bodyPr/>
          <a:lstStyle>
            <a:lvl1pPr defTabSz="619125">
              <a:defRPr spc="360" sz="4500">
                <a:effectLst>
                  <a:outerShdw sx="100000" sy="100000" kx="0" ky="0" algn="b" rotWithShape="0" blurRad="19050" dist="19050" dir="5520000">
                    <a:srgbClr val="FFFFFF">
                      <a:alpha val="72000"/>
                    </a:srgbClr>
                  </a:outerShdw>
                </a:effectLst>
              </a:defRPr>
            </a:lvl1pPr>
          </a:lstStyle>
          <a:p>
            <a:pPr/>
            <a:r>
              <a:t>Year 2020</a:t>
            </a:r>
          </a:p>
        </p:txBody>
      </p:sp>
      <p:sp>
        <p:nvSpPr>
          <p:cNvPr id="214" name="Inference…"/>
          <p:cNvSpPr txBox="1"/>
          <p:nvPr>
            <p:ph type="body" sz="half" idx="1"/>
          </p:nvPr>
        </p:nvSpPr>
        <p:spPr>
          <a:xfrm>
            <a:off x="1042410" y="1509041"/>
            <a:ext cx="9258603" cy="11138133"/>
          </a:xfrm>
          <a:prstGeom prst="rect">
            <a:avLst/>
          </a:prstGeom>
        </p:spPr>
        <p:txBody>
          <a:bodyPr/>
          <a:lstStyle/>
          <a:p>
            <a:pPr marL="0" indent="0" defTabSz="792479">
              <a:spcBef>
                <a:spcPts val="4300"/>
              </a:spcBef>
              <a:buSzTx/>
              <a:buNone/>
              <a:defRPr b="1" sz="4224">
                <a:effectLst>
                  <a:outerShdw sx="100000" sy="100000" kx="0" ky="0" algn="b" rotWithShape="0" blurRad="24384" dist="24384" dir="5520000">
                    <a:srgbClr val="FFFFFF">
                      <a:alpha val="71999"/>
                    </a:srgbClr>
                  </a:outerShdw>
                </a:effectLst>
                <a:latin typeface="+mn-lt"/>
                <a:ea typeface="+mn-ea"/>
                <a:cs typeface="+mn-cs"/>
                <a:sym typeface="Avenir Next Regular"/>
              </a:defRPr>
            </a:pPr>
            <a:r>
              <a:t>Inference</a:t>
            </a:r>
          </a:p>
          <a:p>
            <a:pPr marL="512063" indent="-512063" defTabSz="792479">
              <a:spcBef>
                <a:spcPts val="4300"/>
              </a:spcBef>
              <a:defRPr b="1" sz="4224">
                <a:effectLst>
                  <a:outerShdw sx="100000" sy="100000" kx="0" ky="0" algn="b" rotWithShape="0" blurRad="24384" dist="24384" dir="5520000">
                    <a:srgbClr val="FFFFFF">
                      <a:alpha val="71999"/>
                    </a:srgbClr>
                  </a:outerShdw>
                </a:effectLst>
                <a:latin typeface="+mn-lt"/>
                <a:ea typeface="+mn-ea"/>
                <a:cs typeface="+mn-cs"/>
                <a:sym typeface="Avenir Next Regular"/>
              </a:defRPr>
            </a:pPr>
            <a:r>
              <a:t>There is a drastic decrease in GDP and generosity but an increase in health, freedom and govt trust in all continents.</a:t>
            </a:r>
          </a:p>
          <a:p>
            <a:pPr marL="512063" indent="-512063" defTabSz="792479">
              <a:spcBef>
                <a:spcPts val="4300"/>
              </a:spcBef>
              <a:defRPr b="1" sz="4224">
                <a:effectLst>
                  <a:outerShdw sx="100000" sy="100000" kx="0" ky="0" algn="b" rotWithShape="0" blurRad="24384" dist="24384" dir="5520000">
                    <a:srgbClr val="FFFFFF">
                      <a:alpha val="71999"/>
                    </a:srgbClr>
                  </a:outerShdw>
                </a:effectLst>
                <a:latin typeface="+mn-lt"/>
                <a:ea typeface="+mn-ea"/>
                <a:cs typeface="+mn-cs"/>
                <a:sym typeface="Avenir Next Regular"/>
              </a:defRPr>
            </a:pPr>
            <a:r>
              <a:t>Family value of Australia has decreased over the years.</a:t>
            </a:r>
          </a:p>
          <a:p>
            <a:pPr marL="512063" indent="-512063" defTabSz="792479">
              <a:spcBef>
                <a:spcPts val="4300"/>
              </a:spcBef>
              <a:defRPr b="1" sz="4224">
                <a:effectLst>
                  <a:outerShdw sx="100000" sy="100000" kx="0" ky="0" algn="b" rotWithShape="0" blurRad="24384" dist="24384" dir="5520000">
                    <a:srgbClr val="FFFFFF">
                      <a:alpha val="71999"/>
                    </a:srgbClr>
                  </a:outerShdw>
                </a:effectLst>
                <a:latin typeface="+mn-lt"/>
                <a:ea typeface="+mn-ea"/>
                <a:cs typeface="+mn-cs"/>
                <a:sym typeface="Avenir Next Regular"/>
              </a:defRPr>
            </a:pPr>
            <a:r>
              <a:t>Asia has a decrease in family/social support value</a:t>
            </a:r>
          </a:p>
          <a:p>
            <a:pPr marL="512063" indent="-512063" defTabSz="792479">
              <a:spcBef>
                <a:spcPts val="4300"/>
              </a:spcBef>
              <a:defRPr b="1" sz="4224">
                <a:effectLst>
                  <a:outerShdw sx="100000" sy="100000" kx="0" ky="0" algn="b" rotWithShape="0" blurRad="24384" dist="24384" dir="5520000">
                    <a:srgbClr val="FFFFFF">
                      <a:alpha val="71999"/>
                    </a:srgbClr>
                  </a:outerShdw>
                </a:effectLst>
                <a:latin typeface="+mn-lt"/>
                <a:ea typeface="+mn-ea"/>
                <a:cs typeface="+mn-cs"/>
                <a:sym typeface="Avenir Next Regular"/>
              </a:defRPr>
            </a:pPr>
            <a:r>
              <a:t>South America has an increase in health and freedom but the Europe gives more importance to GDP, Health and Family.</a:t>
            </a:r>
          </a:p>
        </p:txBody>
      </p:sp>
      <p:sp>
        <p:nvSpPr>
          <p:cNvPr id="215" name="Rectangle"/>
          <p:cNvSpPr/>
          <p:nvPr/>
        </p:nvSpPr>
        <p:spPr>
          <a:xfrm>
            <a:off x="10436650" y="3368"/>
            <a:ext cx="13929336" cy="13709264"/>
          </a:xfrm>
          <a:prstGeom prst="rect">
            <a:avLst/>
          </a:prstGeom>
          <a:solidFill>
            <a:srgbClr val="F6F5F4"/>
          </a:solid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2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43318" y="-1"/>
            <a:ext cx="13716001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op 10 Happiest countries based on factors (2015-2020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spc="639" sz="8000"/>
            </a:lvl1pPr>
          </a:lstStyle>
          <a:p>
            <a:pPr/>
            <a:r>
              <a:t>Top 10 Happiest countries based on factors (2015-2020)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All Factors"/>
          <p:cNvSpPr txBox="1"/>
          <p:nvPr>
            <p:ph type="title"/>
          </p:nvPr>
        </p:nvSpPr>
        <p:spPr>
          <a:xfrm>
            <a:off x="1061430" y="736837"/>
            <a:ext cx="5802950" cy="789739"/>
          </a:xfrm>
          <a:prstGeom prst="rect">
            <a:avLst/>
          </a:prstGeom>
        </p:spPr>
        <p:txBody>
          <a:bodyPr/>
          <a:lstStyle>
            <a:lvl1pPr defTabSz="544830">
              <a:defRPr spc="316" sz="3960">
                <a:effectLst>
                  <a:outerShdw sx="100000" sy="100000" kx="0" ky="0" algn="b" rotWithShape="0" blurRad="16764" dist="16764" dir="5520000">
                    <a:srgbClr val="FFFFFF">
                      <a:alpha val="72000"/>
                    </a:srgbClr>
                  </a:outerShdw>
                </a:effectLst>
              </a:defRPr>
            </a:lvl1pPr>
          </a:lstStyle>
          <a:p>
            <a:pPr/>
            <a:r>
              <a:t>All Factors</a:t>
            </a:r>
          </a:p>
        </p:txBody>
      </p:sp>
      <p:sp>
        <p:nvSpPr>
          <p:cNvPr id="221" name="2015"/>
          <p:cNvSpPr txBox="1"/>
          <p:nvPr/>
        </p:nvSpPr>
        <p:spPr>
          <a:xfrm>
            <a:off x="5619834" y="514946"/>
            <a:ext cx="2146133" cy="1233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4500"/>
              </a:spcBef>
              <a:defRPr i="0"/>
            </a:lvl1pPr>
          </a:lstStyle>
          <a:p>
            <a:pPr/>
            <a:r>
              <a:t>2015</a:t>
            </a:r>
          </a:p>
        </p:txBody>
      </p:sp>
      <p:sp>
        <p:nvSpPr>
          <p:cNvPr id="222" name="2020"/>
          <p:cNvSpPr txBox="1"/>
          <p:nvPr/>
        </p:nvSpPr>
        <p:spPr>
          <a:xfrm>
            <a:off x="16746218" y="514946"/>
            <a:ext cx="2146133" cy="1233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4500"/>
              </a:spcBef>
              <a:defRPr i="0"/>
            </a:lvl1pPr>
          </a:lstStyle>
          <a:p>
            <a:pPr/>
            <a:r>
              <a:t>2020</a:t>
            </a:r>
          </a:p>
        </p:txBody>
      </p:sp>
      <p:sp>
        <p:nvSpPr>
          <p:cNvPr id="223" name="Rectangle"/>
          <p:cNvSpPr/>
          <p:nvPr/>
        </p:nvSpPr>
        <p:spPr>
          <a:xfrm>
            <a:off x="829561" y="1709416"/>
            <a:ext cx="22724878" cy="10934161"/>
          </a:xfrm>
          <a:prstGeom prst="rect">
            <a:avLst/>
          </a:prstGeom>
          <a:solidFill>
            <a:srgbClr val="F6F5F4"/>
          </a:solid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2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9702" y="1896679"/>
            <a:ext cx="10559635" cy="105596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39467" y="1896679"/>
            <a:ext cx="10559634" cy="105596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Infer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Inference</a:t>
            </a:r>
          </a:p>
        </p:txBody>
      </p:sp>
      <p:sp>
        <p:nvSpPr>
          <p:cNvPr id="228" name="GDP: Singapore and Luxembourg have retained their position throughout the years and Ireland and Netherlands have increased in position.…"/>
          <p:cNvSpPr txBox="1"/>
          <p:nvPr>
            <p:ph type="body" idx="1"/>
          </p:nvPr>
        </p:nvSpPr>
        <p:spPr>
          <a:xfrm>
            <a:off x="1689100" y="1987668"/>
            <a:ext cx="21005800" cy="10762260"/>
          </a:xfrm>
          <a:prstGeom prst="rect">
            <a:avLst/>
          </a:prstGeom>
        </p:spPr>
        <p:txBody>
          <a:bodyPr/>
          <a:lstStyle/>
          <a:p>
            <a:pPr marL="508000" indent="-508000" defTabSz="660400">
              <a:spcBef>
                <a:spcPts val="3600"/>
              </a:spcBef>
              <a:defRPr sz="4000">
                <a:effectLst>
                  <a:outerShdw sx="100000" sy="100000" kx="0" ky="0" algn="b" rotWithShape="0" blurRad="20320" dist="20320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GDP: Singapore and Luxembourg have retained their position throughout the years and Ireland and Netherlands have increased in position.</a:t>
            </a:r>
          </a:p>
          <a:p>
            <a:pPr marL="508000" indent="-508000" defTabSz="660400">
              <a:spcBef>
                <a:spcPts val="3600"/>
              </a:spcBef>
              <a:defRPr sz="4000">
                <a:effectLst>
                  <a:outerShdw sx="100000" sy="100000" kx="0" ky="0" algn="b" rotWithShape="0" blurRad="20320" dist="20320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Family: UK, Switzerland, Slovenia and Mongolia’s position have increased whereas Spain being 1st in 2015 is now not on the list.</a:t>
            </a:r>
          </a:p>
          <a:p>
            <a:pPr marL="508000" indent="-508000" defTabSz="660400">
              <a:spcBef>
                <a:spcPts val="3600"/>
              </a:spcBef>
              <a:defRPr sz="4000">
                <a:effectLst>
                  <a:outerShdw sx="100000" sy="100000" kx="0" ky="0" algn="b" rotWithShape="0" blurRad="20320" dist="20320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Health: Singapore and Japan have retained their positions. Switzerland, Spain and Australia have an increase but South Korea and Italy have a drastic decrease in position.</a:t>
            </a:r>
          </a:p>
          <a:p>
            <a:pPr marL="508000" indent="-508000" defTabSz="660400">
              <a:spcBef>
                <a:spcPts val="3600"/>
              </a:spcBef>
              <a:defRPr sz="4000">
                <a:effectLst>
                  <a:outerShdw sx="100000" sy="100000" kx="0" ky="0" algn="b" rotWithShape="0" blurRad="20320" dist="20320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Generosity: Positions of Iceland and Australia have increased but the rest of the positions are different in 2020.</a:t>
            </a:r>
          </a:p>
          <a:p>
            <a:pPr marL="508000" indent="-508000" defTabSz="660400">
              <a:spcBef>
                <a:spcPts val="3600"/>
              </a:spcBef>
              <a:defRPr sz="4000">
                <a:effectLst>
                  <a:outerShdw sx="100000" sy="100000" kx="0" ky="0" algn="b" rotWithShape="0" blurRad="20320" dist="20320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Govt Trust: UK, Netherlands and Ireland have an increase in position.</a:t>
            </a:r>
          </a:p>
          <a:p>
            <a:pPr marL="508000" indent="-508000" defTabSz="660400">
              <a:spcBef>
                <a:spcPts val="3600"/>
              </a:spcBef>
              <a:defRPr sz="4000">
                <a:effectLst>
                  <a:outerShdw sx="100000" sy="100000" kx="0" ky="0" algn="b" rotWithShape="0" blurRad="20320" dist="20320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Freedom: Uzbekistan has retained its position as 1 and the top 5 countries are almost the same both years.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Happiness Score"/>
          <p:cNvSpPr txBox="1"/>
          <p:nvPr>
            <p:ph type="title"/>
          </p:nvPr>
        </p:nvSpPr>
        <p:spPr>
          <a:xfrm>
            <a:off x="1061430" y="736837"/>
            <a:ext cx="10348500" cy="1303064"/>
          </a:xfrm>
          <a:prstGeom prst="rect">
            <a:avLst/>
          </a:prstGeom>
        </p:spPr>
        <p:txBody>
          <a:bodyPr/>
          <a:lstStyle/>
          <a:p>
            <a:pPr/>
            <a:r>
              <a:t>Happiness Score</a:t>
            </a:r>
          </a:p>
        </p:txBody>
      </p:sp>
      <p:sp>
        <p:nvSpPr>
          <p:cNvPr id="231" name="Inference…"/>
          <p:cNvSpPr txBox="1"/>
          <p:nvPr>
            <p:ph type="body" sz="half" idx="1"/>
          </p:nvPr>
        </p:nvSpPr>
        <p:spPr>
          <a:xfrm>
            <a:off x="1232613" y="1509041"/>
            <a:ext cx="9258603" cy="1113813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>
                <a:latin typeface="+mn-lt"/>
                <a:ea typeface="+mn-ea"/>
                <a:cs typeface="+mn-cs"/>
                <a:sym typeface="Avenir Next Regular"/>
              </a:defRPr>
            </a:pPr>
            <a:r>
              <a:t>Inference</a:t>
            </a:r>
          </a:p>
          <a:p>
            <a:pPr/>
            <a:r>
              <a:t>The first 6 countries are the same both years with a few of their positions shuffled.</a:t>
            </a:r>
          </a:p>
          <a:p>
            <a:pPr/>
            <a:r>
              <a:t>New Zealand has also retained its 7th position in the top 10 and Sweden has increased in 2 positions.</a:t>
            </a:r>
          </a:p>
          <a:p>
            <a:pPr/>
            <a:r>
              <a:t>Canada and Australia have lost their top 10 positions in 2020.</a:t>
            </a:r>
          </a:p>
        </p:txBody>
      </p:sp>
      <p:pic>
        <p:nvPicPr>
          <p:cNvPr id="232" name="Unknown-3.png" descr="Unknown-3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4794"/>
          <a:stretch>
            <a:fillRect/>
          </a:stretch>
        </p:blipFill>
        <p:spPr>
          <a:xfrm>
            <a:off x="13573075" y="6717131"/>
            <a:ext cx="9525001" cy="63477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Unknown.png" descr="Unknown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4796"/>
          <a:stretch>
            <a:fillRect/>
          </a:stretch>
        </p:blipFill>
        <p:spPr>
          <a:xfrm>
            <a:off x="13573075" y="301154"/>
            <a:ext cx="9525001" cy="63477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urpo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Purpose</a:t>
            </a:r>
          </a:p>
        </p:txBody>
      </p:sp>
      <p:sp>
        <p:nvSpPr>
          <p:cNvPr id="129" name="Analysing this data helps figure out what the citizens of a country feel and can implement changes in accordance to it. One can also try to predict the happiness score for the following year.…"/>
          <p:cNvSpPr txBox="1"/>
          <p:nvPr>
            <p:ph type="body" idx="1"/>
          </p:nvPr>
        </p:nvSpPr>
        <p:spPr>
          <a:xfrm>
            <a:off x="1689100" y="3367790"/>
            <a:ext cx="21005800" cy="8885420"/>
          </a:xfrm>
          <a:prstGeom prst="rect">
            <a:avLst/>
          </a:prstGeom>
        </p:spPr>
        <p:txBody>
          <a:bodyPr/>
          <a:lstStyle/>
          <a:p>
            <a:pPr marL="0" indent="0" defTabSz="742950">
              <a:spcBef>
                <a:spcPts val="4000"/>
              </a:spcBef>
              <a:buSzTx/>
              <a:buNone/>
              <a:defRPr sz="4500">
                <a:effectLst>
                  <a:outerShdw sx="100000" sy="100000" kx="0" ky="0" algn="b" rotWithShape="0" blurRad="22860" dist="22860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Analysing this data helps figure out what the citizens of a country feel and can implement changes in accordance to it. One can also try to predict the happiness score for the following year.</a:t>
            </a:r>
          </a:p>
          <a:p>
            <a:pPr marL="571500" indent="-571500" defTabSz="742950">
              <a:spcBef>
                <a:spcPts val="4000"/>
              </a:spcBef>
              <a:defRPr sz="4500">
                <a:effectLst>
                  <a:outerShdw sx="100000" sy="100000" kx="0" ky="0" algn="b" rotWithShape="0" blurRad="22860" dist="22860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Factors that impact the happiness level *</a:t>
            </a:r>
          </a:p>
          <a:p>
            <a:pPr marL="571500" indent="-571500" defTabSz="742950">
              <a:spcBef>
                <a:spcPts val="4000"/>
              </a:spcBef>
              <a:defRPr sz="4500">
                <a:effectLst>
                  <a:outerShdw sx="100000" sy="100000" kx="0" ky="0" algn="b" rotWithShape="0" blurRad="22860" dist="22860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Happiness factors on bases of continent * </a:t>
            </a:r>
          </a:p>
          <a:p>
            <a:pPr marL="571500" indent="-571500" defTabSz="742950">
              <a:spcBef>
                <a:spcPts val="4000"/>
              </a:spcBef>
              <a:defRPr sz="4500">
                <a:effectLst>
                  <a:outerShdw sx="100000" sy="100000" kx="0" ky="0" algn="b" rotWithShape="0" blurRad="22860" dist="22860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Top and bottom 5 countries based on factors (2015-2020) *</a:t>
            </a:r>
          </a:p>
          <a:p>
            <a:pPr marL="571500" indent="-571500" defTabSz="742950">
              <a:spcBef>
                <a:spcPts val="4000"/>
              </a:spcBef>
              <a:defRPr sz="4500">
                <a:effectLst>
                  <a:outerShdw sx="100000" sy="100000" kx="0" ky="0" algn="b" rotWithShape="0" blurRad="22860" dist="22860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Relation between happiness score and features *</a:t>
            </a:r>
          </a:p>
          <a:p>
            <a:pPr marL="571500" indent="-571500" defTabSz="742950">
              <a:spcBef>
                <a:spcPts val="4000"/>
              </a:spcBef>
              <a:defRPr sz="4500">
                <a:effectLst>
                  <a:outerShdw sx="100000" sy="100000" kx="0" ky="0" algn="b" rotWithShape="0" blurRad="22860" dist="22860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Country Trends over the years 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op 10 UnHappiest countries based on factors (2015-2020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spc="639" sz="8000"/>
            </a:lvl1pPr>
          </a:lstStyle>
          <a:p>
            <a:pPr/>
            <a:r>
              <a:t>Top 10 UnHappiest countries based on factors (2015-2020)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All Factors"/>
          <p:cNvSpPr txBox="1"/>
          <p:nvPr>
            <p:ph type="title"/>
          </p:nvPr>
        </p:nvSpPr>
        <p:spPr>
          <a:xfrm>
            <a:off x="1061430" y="736837"/>
            <a:ext cx="5802950" cy="789739"/>
          </a:xfrm>
          <a:prstGeom prst="rect">
            <a:avLst/>
          </a:prstGeom>
        </p:spPr>
        <p:txBody>
          <a:bodyPr/>
          <a:lstStyle>
            <a:lvl1pPr defTabSz="544830">
              <a:defRPr spc="316" sz="3960">
                <a:effectLst>
                  <a:outerShdw sx="100000" sy="100000" kx="0" ky="0" algn="b" rotWithShape="0" blurRad="16764" dist="16764" dir="5520000">
                    <a:srgbClr val="FFFFFF">
                      <a:alpha val="72000"/>
                    </a:srgbClr>
                  </a:outerShdw>
                </a:effectLst>
              </a:defRPr>
            </a:lvl1pPr>
          </a:lstStyle>
          <a:p>
            <a:pPr/>
            <a:r>
              <a:t>All Factors</a:t>
            </a:r>
          </a:p>
        </p:txBody>
      </p:sp>
      <p:sp>
        <p:nvSpPr>
          <p:cNvPr id="238" name="2015"/>
          <p:cNvSpPr txBox="1"/>
          <p:nvPr/>
        </p:nvSpPr>
        <p:spPr>
          <a:xfrm>
            <a:off x="5619834" y="514946"/>
            <a:ext cx="2146133" cy="1233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4500"/>
              </a:spcBef>
              <a:defRPr i="0"/>
            </a:lvl1pPr>
          </a:lstStyle>
          <a:p>
            <a:pPr/>
            <a:r>
              <a:t>2015</a:t>
            </a:r>
          </a:p>
        </p:txBody>
      </p:sp>
      <p:sp>
        <p:nvSpPr>
          <p:cNvPr id="239" name="2020"/>
          <p:cNvSpPr txBox="1"/>
          <p:nvPr/>
        </p:nvSpPr>
        <p:spPr>
          <a:xfrm>
            <a:off x="16746218" y="514946"/>
            <a:ext cx="2146133" cy="1233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4500"/>
              </a:spcBef>
              <a:defRPr i="0"/>
            </a:lvl1pPr>
          </a:lstStyle>
          <a:p>
            <a:pPr/>
            <a:r>
              <a:t>2020</a:t>
            </a:r>
          </a:p>
        </p:txBody>
      </p:sp>
      <p:sp>
        <p:nvSpPr>
          <p:cNvPr id="240" name="Rectangle"/>
          <p:cNvSpPr/>
          <p:nvPr/>
        </p:nvSpPr>
        <p:spPr>
          <a:xfrm>
            <a:off x="829561" y="1652355"/>
            <a:ext cx="22724878" cy="10934162"/>
          </a:xfrm>
          <a:prstGeom prst="rect">
            <a:avLst/>
          </a:prstGeom>
          <a:solidFill>
            <a:srgbClr val="F6F5F4"/>
          </a:solid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2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39467" y="1896679"/>
            <a:ext cx="10559634" cy="105596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3083" y="1896679"/>
            <a:ext cx="10559634" cy="105596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Infer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Inference</a:t>
            </a:r>
          </a:p>
        </p:txBody>
      </p:sp>
      <p:sp>
        <p:nvSpPr>
          <p:cNvPr id="245" name="GDP: The first 5 positions are the same countries with their positions swapped and Madagascar. The rest in 2015 have improved by 2020.…"/>
          <p:cNvSpPr txBox="1"/>
          <p:nvPr>
            <p:ph type="body" idx="1"/>
          </p:nvPr>
        </p:nvSpPr>
        <p:spPr>
          <a:xfrm>
            <a:off x="1689100" y="1987668"/>
            <a:ext cx="21005800" cy="10762260"/>
          </a:xfrm>
          <a:prstGeom prst="rect">
            <a:avLst/>
          </a:prstGeom>
        </p:spPr>
        <p:txBody>
          <a:bodyPr/>
          <a:lstStyle/>
          <a:p>
            <a:pPr marL="501650" indent="-501650" defTabSz="652145">
              <a:spcBef>
                <a:spcPts val="3500"/>
              </a:spcBef>
              <a:defRPr sz="3950">
                <a:effectLst>
                  <a:outerShdw sx="100000" sy="100000" kx="0" ky="0" algn="b" rotWithShape="0" blurRad="20066" dist="2006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rPr b="1">
                <a:latin typeface="+mn-lt"/>
                <a:ea typeface="+mn-ea"/>
                <a:cs typeface="+mn-cs"/>
                <a:sym typeface="Avenir Next Regular"/>
              </a:rPr>
              <a:t>GDP:</a:t>
            </a:r>
            <a:r>
              <a:t> The first 5 positions are the same countries with their positions swapped and Madagascar. The rest in 2015 have improved by 2020.</a:t>
            </a:r>
          </a:p>
          <a:p>
            <a:pPr marL="501650" indent="-501650" defTabSz="652145">
              <a:spcBef>
                <a:spcPts val="3500"/>
              </a:spcBef>
              <a:defRPr sz="3950">
                <a:effectLst>
                  <a:outerShdw sx="100000" sy="100000" kx="0" ky="0" algn="b" rotWithShape="0" blurRad="20066" dist="2006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rPr b="1">
                <a:latin typeface="+mn-lt"/>
                <a:ea typeface="+mn-ea"/>
                <a:cs typeface="+mn-cs"/>
                <a:sym typeface="Avenir Next Regular"/>
              </a:rPr>
              <a:t>Family:</a:t>
            </a:r>
            <a:r>
              <a:t> The first positions is retained by Congo. Ivory Coast and Madagascar have risen from being in 6th and 7th to 2nd and 3rd positions.</a:t>
            </a:r>
          </a:p>
          <a:p>
            <a:pPr marL="501650" indent="-501650" defTabSz="652145">
              <a:spcBef>
                <a:spcPts val="3500"/>
              </a:spcBef>
              <a:defRPr sz="3950">
                <a:effectLst>
                  <a:outerShdw sx="100000" sy="100000" kx="0" ky="0" algn="b" rotWithShape="0" blurRad="20066" dist="2006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rPr b="1">
                <a:latin typeface="+mn-lt"/>
                <a:ea typeface="+mn-ea"/>
                <a:cs typeface="+mn-cs"/>
                <a:sym typeface="Avenir Next Regular"/>
              </a:rPr>
              <a:t>Health:</a:t>
            </a:r>
            <a:r>
              <a:t> Except South Africa, the same countries as in 2015 is retained in 2020 with changes in positions.</a:t>
            </a:r>
          </a:p>
          <a:p>
            <a:pPr marL="501650" indent="-501650" defTabSz="652145">
              <a:spcBef>
                <a:spcPts val="3500"/>
              </a:spcBef>
              <a:defRPr sz="3950">
                <a:effectLst>
                  <a:outerShdw sx="100000" sy="100000" kx="0" ky="0" algn="b" rotWithShape="0" blurRad="20066" dist="2006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rPr b="1">
                <a:latin typeface="+mn-lt"/>
                <a:ea typeface="+mn-ea"/>
                <a:cs typeface="+mn-cs"/>
                <a:sym typeface="Avenir Next Regular"/>
              </a:rPr>
              <a:t>Generosity:</a:t>
            </a:r>
            <a:r>
              <a:t> Argentina has risen from position 7 to 2 in 2020. The rest of the countries are very different in both years.</a:t>
            </a:r>
          </a:p>
          <a:p>
            <a:pPr marL="501650" indent="-501650" defTabSz="652145">
              <a:spcBef>
                <a:spcPts val="3500"/>
              </a:spcBef>
              <a:defRPr sz="3950">
                <a:effectLst>
                  <a:outerShdw sx="100000" sy="100000" kx="0" ky="0" algn="b" rotWithShape="0" blurRad="20066" dist="2006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rPr b="1">
                <a:latin typeface="+mn-lt"/>
                <a:ea typeface="+mn-ea"/>
                <a:cs typeface="+mn-cs"/>
                <a:sym typeface="Avenir Next Regular"/>
              </a:rPr>
              <a:t>Govt Trust:</a:t>
            </a:r>
            <a:r>
              <a:t> Thailand and Kyrgyzstan have increased in positions in 2020 whereas Mongolia and Russia have come from 2nd and 3rd position to 9th and 10th position.</a:t>
            </a:r>
          </a:p>
          <a:p>
            <a:pPr marL="501650" indent="-501650" defTabSz="652145">
              <a:spcBef>
                <a:spcPts val="3500"/>
              </a:spcBef>
              <a:defRPr sz="3950">
                <a:effectLst>
                  <a:outerShdw sx="100000" sy="100000" kx="0" ky="0" algn="b" rotWithShape="0" blurRad="20066" dist="2006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rPr b="1">
                <a:latin typeface="+mn-lt"/>
                <a:ea typeface="+mn-ea"/>
                <a:cs typeface="+mn-cs"/>
                <a:sym typeface="Avenir Next Regular"/>
              </a:rPr>
              <a:t>Freedom:</a:t>
            </a:r>
            <a:r>
              <a:t> Afganistan has 0 freedom in the year 2020 and only very few different countries in the 2020 list.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Happiness Score"/>
          <p:cNvSpPr txBox="1"/>
          <p:nvPr>
            <p:ph type="title"/>
          </p:nvPr>
        </p:nvSpPr>
        <p:spPr>
          <a:xfrm>
            <a:off x="1061430" y="736837"/>
            <a:ext cx="5802950" cy="789739"/>
          </a:xfrm>
          <a:prstGeom prst="rect">
            <a:avLst/>
          </a:prstGeom>
        </p:spPr>
        <p:txBody>
          <a:bodyPr/>
          <a:lstStyle>
            <a:lvl1pPr defTabSz="544830">
              <a:defRPr spc="316" sz="3960">
                <a:effectLst>
                  <a:outerShdw sx="100000" sy="100000" kx="0" ky="0" algn="b" rotWithShape="0" blurRad="16764" dist="16764" dir="5520000">
                    <a:srgbClr val="FFFFFF">
                      <a:alpha val="72000"/>
                    </a:srgbClr>
                  </a:outerShdw>
                </a:effectLst>
              </a:defRPr>
            </a:lvl1pPr>
          </a:lstStyle>
          <a:p>
            <a:pPr/>
            <a:r>
              <a:t>Happiness Score</a:t>
            </a:r>
          </a:p>
        </p:txBody>
      </p:sp>
      <p:sp>
        <p:nvSpPr>
          <p:cNvPr id="248" name="Inference…"/>
          <p:cNvSpPr txBox="1"/>
          <p:nvPr>
            <p:ph type="body" sz="half" idx="1"/>
          </p:nvPr>
        </p:nvSpPr>
        <p:spPr>
          <a:xfrm>
            <a:off x="1232613" y="1509041"/>
            <a:ext cx="9258603" cy="1113813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>
                <a:latin typeface="+mn-lt"/>
                <a:ea typeface="+mn-ea"/>
                <a:cs typeface="+mn-cs"/>
                <a:sym typeface="Avenir Next Regular"/>
              </a:defRPr>
            </a:pPr>
            <a:r>
              <a:t>Inference</a:t>
            </a:r>
          </a:p>
          <a:p>
            <a:pPr/>
            <a:r>
              <a:t>Burundi has improved over the years and is not in the top 10 unhappiest counties in 2020.</a:t>
            </a:r>
          </a:p>
          <a:p>
            <a:pPr/>
            <a:r>
              <a:t>Tanzania has jumped from 2nd to 4th position in 2020.</a:t>
            </a:r>
          </a:p>
          <a:p>
            <a:pPr/>
            <a:r>
              <a:t>Yemen and Rwanda have maintained their positions.</a:t>
            </a:r>
          </a:p>
          <a:p>
            <a:pPr/>
            <a:r>
              <a:t>India has joined the list in the year 2020.</a:t>
            </a:r>
          </a:p>
        </p:txBody>
      </p:sp>
      <p:pic>
        <p:nvPicPr>
          <p:cNvPr id="249" name="Unknown-5.png" descr="Unknown-5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4946"/>
          <a:stretch>
            <a:fillRect/>
          </a:stretch>
        </p:blipFill>
        <p:spPr>
          <a:xfrm>
            <a:off x="13226698" y="6780730"/>
            <a:ext cx="9525001" cy="63376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Unknown-4.png" descr="Unknown-4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5363"/>
          <a:stretch>
            <a:fillRect/>
          </a:stretch>
        </p:blipFill>
        <p:spPr>
          <a:xfrm>
            <a:off x="13226698" y="283372"/>
            <a:ext cx="9525001" cy="63099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lation between happiness score and fea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spc="639" sz="8000"/>
            </a:lvl1pPr>
          </a:lstStyle>
          <a:p>
            <a:pPr/>
            <a:r>
              <a:t>Relation between happiness score and features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op 10 happiest countries"/>
          <p:cNvSpPr txBox="1"/>
          <p:nvPr>
            <p:ph type="title"/>
          </p:nvPr>
        </p:nvSpPr>
        <p:spPr>
          <a:xfrm>
            <a:off x="1689100" y="889000"/>
            <a:ext cx="11100395" cy="2413000"/>
          </a:xfrm>
          <a:prstGeom prst="rect">
            <a:avLst/>
          </a:prstGeom>
        </p:spPr>
        <p:txBody>
          <a:bodyPr/>
          <a:lstStyle/>
          <a:p>
            <a:pPr/>
            <a:r>
              <a:t>Top 10 happiest countries</a:t>
            </a:r>
          </a:p>
        </p:txBody>
      </p:sp>
      <p:sp>
        <p:nvSpPr>
          <p:cNvPr id="255" name="This can be used to predict what a country must focus on to improve their happiness score furthermore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10718" indent="-410718" defTabSz="635634">
              <a:spcBef>
                <a:spcPts val="3400"/>
              </a:spcBef>
              <a:defRPr sz="3387">
                <a:effectLst>
                  <a:outerShdw sx="100000" sy="100000" kx="0" ky="0" algn="b" rotWithShape="0" blurRad="19558" dist="19558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This can be used to predict what a country must focus on to improve their happiness score furthermore.</a:t>
            </a:r>
          </a:p>
          <a:p>
            <a:pPr marL="0" indent="0" defTabSz="635634">
              <a:spcBef>
                <a:spcPts val="3400"/>
              </a:spcBef>
              <a:buSzTx/>
              <a:buNone/>
              <a:defRPr b="1" sz="3387">
                <a:effectLst>
                  <a:outerShdw sx="100000" sy="100000" kx="0" ky="0" algn="b" rotWithShape="0" blurRad="19558" dist="19558" dir="5520000">
                    <a:srgbClr val="FFFFFF">
                      <a:alpha val="71999"/>
                    </a:srgbClr>
                  </a:outerShdw>
                </a:effectLst>
                <a:latin typeface="+mn-lt"/>
                <a:ea typeface="+mn-ea"/>
                <a:cs typeface="+mn-cs"/>
                <a:sym typeface="Avenir Next Regular"/>
              </a:defRPr>
            </a:pPr>
            <a:r>
              <a:t>Inference</a:t>
            </a:r>
          </a:p>
          <a:p>
            <a:pPr marL="410718" indent="-410718" defTabSz="635634">
              <a:spcBef>
                <a:spcPts val="3400"/>
              </a:spcBef>
              <a:defRPr sz="3387">
                <a:effectLst>
                  <a:outerShdw sx="100000" sy="100000" kx="0" ky="0" algn="b" rotWithShape="0" blurRad="19558" dist="19558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As mentioned in the correlation heatmap; GDP, family, health and freedom are the main factors contributing in the top 10 countries. </a:t>
            </a:r>
          </a:p>
          <a:p>
            <a:pPr marL="410718" indent="-410718" defTabSz="635634">
              <a:spcBef>
                <a:spcPts val="3400"/>
              </a:spcBef>
              <a:defRPr sz="3387">
                <a:effectLst>
                  <a:outerShdw sx="100000" sy="100000" kx="0" ky="0" algn="b" rotWithShape="0" blurRad="19558" dist="19558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Generosity and Govt Trust  can be improved in all countries in both years.</a:t>
            </a:r>
          </a:p>
          <a:p>
            <a:pPr marL="410718" indent="-410718" defTabSz="635634">
              <a:spcBef>
                <a:spcPts val="3400"/>
              </a:spcBef>
              <a:defRPr sz="3387">
                <a:effectLst>
                  <a:outerShdw sx="100000" sy="100000" kx="0" ky="0" algn="b" rotWithShape="0" blurRad="19558" dist="19558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Health has gained more importance in the year 2020 compared to 2015 but family has decreased in 2020.</a:t>
            </a:r>
          </a:p>
        </p:txBody>
      </p:sp>
      <p:pic>
        <p:nvPicPr>
          <p:cNvPr id="256" name="Unknown-6.png" descr="Unknown-6.png"/>
          <p:cNvPicPr>
            <a:picLocks noChangeAspect="1"/>
          </p:cNvPicPr>
          <p:nvPr/>
        </p:nvPicPr>
        <p:blipFill>
          <a:blip r:embed="rId2">
            <a:extLst/>
          </a:blip>
          <a:srcRect l="0" t="4992" r="0" b="10937"/>
          <a:stretch>
            <a:fillRect/>
          </a:stretch>
        </p:blipFill>
        <p:spPr>
          <a:xfrm>
            <a:off x="12865882" y="6816789"/>
            <a:ext cx="9525001" cy="56054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Unknown-8.png" descr="Unknown-8.png"/>
          <p:cNvPicPr>
            <a:picLocks noChangeAspect="1"/>
          </p:cNvPicPr>
          <p:nvPr/>
        </p:nvPicPr>
        <p:blipFill>
          <a:blip r:embed="rId3">
            <a:extLst/>
          </a:blip>
          <a:srcRect l="0" t="4913" r="0" b="10014"/>
          <a:stretch>
            <a:fillRect/>
          </a:stretch>
        </p:blipFill>
        <p:spPr>
          <a:xfrm>
            <a:off x="12865882" y="856506"/>
            <a:ext cx="9525001" cy="56722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op 10 Unhappiest countries"/>
          <p:cNvSpPr txBox="1"/>
          <p:nvPr>
            <p:ph type="title"/>
          </p:nvPr>
        </p:nvSpPr>
        <p:spPr>
          <a:xfrm>
            <a:off x="1689100" y="889000"/>
            <a:ext cx="11100395" cy="2413000"/>
          </a:xfrm>
          <a:prstGeom prst="rect">
            <a:avLst/>
          </a:prstGeom>
        </p:spPr>
        <p:txBody>
          <a:bodyPr/>
          <a:lstStyle/>
          <a:p>
            <a:pPr/>
            <a:r>
              <a:t>Top 10 Unhappiest countries</a:t>
            </a:r>
          </a:p>
        </p:txBody>
      </p:sp>
      <p:sp>
        <p:nvSpPr>
          <p:cNvPr id="260" name="This can be used to predict what a country must focus on to improve their happiness score furthermore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48055" indent="-448055" defTabSz="693419">
              <a:spcBef>
                <a:spcPts val="3700"/>
              </a:spcBef>
              <a:defRPr sz="3696">
                <a:effectLst>
                  <a:outerShdw sx="100000" sy="100000" kx="0" ky="0" algn="b" rotWithShape="0" blurRad="21336" dist="2133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This can be used to predict what a country must focus on to improve their happiness score furthermore.</a:t>
            </a:r>
          </a:p>
          <a:p>
            <a:pPr marL="0" indent="0" defTabSz="693419">
              <a:spcBef>
                <a:spcPts val="3700"/>
              </a:spcBef>
              <a:buSzTx/>
              <a:buNone/>
              <a:defRPr b="1" sz="3696">
                <a:effectLst>
                  <a:outerShdw sx="100000" sy="100000" kx="0" ky="0" algn="b" rotWithShape="0" blurRad="21336" dist="21336" dir="5520000">
                    <a:srgbClr val="FFFFFF">
                      <a:alpha val="71999"/>
                    </a:srgbClr>
                  </a:outerShdw>
                </a:effectLst>
                <a:latin typeface="+mn-lt"/>
                <a:ea typeface="+mn-ea"/>
                <a:cs typeface="+mn-cs"/>
                <a:sym typeface="Avenir Next Regular"/>
              </a:defRPr>
            </a:pPr>
            <a:r>
              <a:t>Inference</a:t>
            </a:r>
          </a:p>
          <a:p>
            <a:pPr marL="448055" indent="-448055" defTabSz="693419">
              <a:spcBef>
                <a:spcPts val="3700"/>
              </a:spcBef>
              <a:defRPr sz="3696">
                <a:effectLst>
                  <a:outerShdw sx="100000" sy="100000" kx="0" ky="0" algn="b" rotWithShape="0" blurRad="21336" dist="2133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More importance is given to family and freedom compared to the happiest countries.</a:t>
            </a:r>
          </a:p>
          <a:p>
            <a:pPr marL="448055" indent="-448055" defTabSz="693419">
              <a:spcBef>
                <a:spcPts val="3700"/>
              </a:spcBef>
              <a:defRPr sz="3696">
                <a:effectLst>
                  <a:outerShdw sx="100000" sy="100000" kx="0" ky="0" algn="b" rotWithShape="0" blurRad="21336" dist="2133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As mentioned health has improved in 2020. </a:t>
            </a:r>
          </a:p>
          <a:p>
            <a:pPr marL="448055" indent="-448055" defTabSz="693419">
              <a:spcBef>
                <a:spcPts val="3700"/>
              </a:spcBef>
              <a:defRPr sz="3696">
                <a:effectLst>
                  <a:outerShdw sx="100000" sy="100000" kx="0" ky="0" algn="b" rotWithShape="0" blurRad="21336" dist="2133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The overall scale has improved from 3 being max in 2015 to 3.5 in 2020.</a:t>
            </a:r>
          </a:p>
        </p:txBody>
      </p:sp>
      <p:pic>
        <p:nvPicPr>
          <p:cNvPr id="261" name="Unknown-11.png" descr="Unknown-11.png"/>
          <p:cNvPicPr>
            <a:picLocks noChangeAspect="1"/>
          </p:cNvPicPr>
          <p:nvPr/>
        </p:nvPicPr>
        <p:blipFill>
          <a:blip r:embed="rId2">
            <a:extLst/>
          </a:blip>
          <a:srcRect l="0" t="4872" r="0" b="10738"/>
          <a:stretch>
            <a:fillRect/>
          </a:stretch>
        </p:blipFill>
        <p:spPr>
          <a:xfrm>
            <a:off x="12560002" y="6760298"/>
            <a:ext cx="9525001" cy="56265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Unknown-10.png" descr="Unknown-10.png"/>
          <p:cNvPicPr>
            <a:picLocks noChangeAspect="1"/>
          </p:cNvPicPr>
          <p:nvPr/>
        </p:nvPicPr>
        <p:blipFill>
          <a:blip r:embed="rId3">
            <a:extLst/>
          </a:blip>
          <a:srcRect l="0" t="5454" r="0" b="10430"/>
          <a:stretch>
            <a:fillRect/>
          </a:stretch>
        </p:blipFill>
        <p:spPr>
          <a:xfrm>
            <a:off x="12560002" y="839591"/>
            <a:ext cx="9525001" cy="56083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Happiness score Trends over the yea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spc="639" sz="8000"/>
            </a:lvl1pPr>
          </a:lstStyle>
          <a:p>
            <a:pPr/>
            <a:r>
              <a:t>Happiness score Trends over the years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core trend over the yea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Score trend over the years</a:t>
            </a:r>
          </a:p>
        </p:txBody>
      </p:sp>
      <p:sp>
        <p:nvSpPr>
          <p:cNvPr id="267" name="With this information we can see how the countries happiness score is throughout the years and also see if it’s likely to go up or down the following year."/>
          <p:cNvSpPr txBox="1"/>
          <p:nvPr>
            <p:ph type="body" sz="half" idx="1"/>
          </p:nvPr>
        </p:nvSpPr>
        <p:spPr>
          <a:xfrm>
            <a:off x="1118491" y="2078980"/>
            <a:ext cx="9767990" cy="10451473"/>
          </a:xfrm>
          <a:prstGeom prst="rect">
            <a:avLst/>
          </a:prstGeom>
        </p:spPr>
        <p:txBody>
          <a:bodyPr/>
          <a:lstStyle/>
          <a:p>
            <a:pPr/>
            <a:r>
              <a:t>With this information we can see how the countries happiness score is throughout the years and also see if it’s likely to go up or down the following year.</a:t>
            </a:r>
          </a:p>
        </p:txBody>
      </p:sp>
      <p:pic>
        <p:nvPicPr>
          <p:cNvPr id="268" name="Unknown-12.png" descr="Unknown-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72800" y="3524250"/>
            <a:ext cx="12319000" cy="6667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Unknown-23.png" descr="Unknown-23.png"/>
          <p:cNvPicPr>
            <a:picLocks noChangeAspect="1"/>
          </p:cNvPicPr>
          <p:nvPr/>
        </p:nvPicPr>
        <p:blipFill>
          <a:blip r:embed="rId2">
            <a:extLst/>
          </a:blip>
          <a:srcRect l="0" t="4772" r="0" b="4772"/>
          <a:stretch>
            <a:fillRect/>
          </a:stretch>
        </p:blipFill>
        <p:spPr>
          <a:xfrm>
            <a:off x="14698543" y="182601"/>
            <a:ext cx="9470845" cy="4636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Unknown-21.png" descr="Unknown-21.png"/>
          <p:cNvPicPr>
            <a:picLocks noChangeAspect="1"/>
          </p:cNvPicPr>
          <p:nvPr/>
        </p:nvPicPr>
        <p:blipFill>
          <a:blip r:embed="rId3">
            <a:extLst/>
          </a:blip>
          <a:srcRect l="0" t="5869" r="0" b="5869"/>
          <a:stretch>
            <a:fillRect/>
          </a:stretch>
        </p:blipFill>
        <p:spPr>
          <a:xfrm>
            <a:off x="89917" y="182601"/>
            <a:ext cx="9706181" cy="4636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Unknown-20.png" descr="Unknown-20.png"/>
          <p:cNvPicPr>
            <a:picLocks noChangeAspect="1"/>
          </p:cNvPicPr>
          <p:nvPr/>
        </p:nvPicPr>
        <p:blipFill>
          <a:blip r:embed="rId4">
            <a:extLst/>
          </a:blip>
          <a:srcRect l="0" t="5171" r="0" b="5171"/>
          <a:stretch>
            <a:fillRect/>
          </a:stretch>
        </p:blipFill>
        <p:spPr>
          <a:xfrm>
            <a:off x="294705" y="8861495"/>
            <a:ext cx="9296907" cy="4511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Unknown-19.png" descr="Unknown-19.png"/>
          <p:cNvPicPr>
            <a:picLocks noChangeAspect="1"/>
          </p:cNvPicPr>
          <p:nvPr/>
        </p:nvPicPr>
        <p:blipFill>
          <a:blip r:embed="rId5">
            <a:extLst/>
          </a:blip>
          <a:srcRect l="0" t="5973" r="0" b="5973"/>
          <a:stretch>
            <a:fillRect/>
          </a:stretch>
        </p:blipFill>
        <p:spPr>
          <a:xfrm>
            <a:off x="7459067" y="4602361"/>
            <a:ext cx="9465738" cy="45110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Unknown-18.png" descr="Unknown-18.png"/>
          <p:cNvPicPr>
            <a:picLocks noChangeAspect="1"/>
          </p:cNvPicPr>
          <p:nvPr/>
        </p:nvPicPr>
        <p:blipFill>
          <a:blip r:embed="rId6">
            <a:extLst/>
          </a:blip>
          <a:srcRect l="0" t="4797" r="0" b="4797"/>
          <a:stretch>
            <a:fillRect/>
          </a:stretch>
        </p:blipFill>
        <p:spPr>
          <a:xfrm>
            <a:off x="14824352" y="8861495"/>
            <a:ext cx="9219414" cy="45111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DataSET"/>
          <p:cNvSpPr txBox="1"/>
          <p:nvPr>
            <p:ph type="title" idx="4294967295"/>
          </p:nvPr>
        </p:nvSpPr>
        <p:spPr>
          <a:xfrm>
            <a:off x="1422816" y="793898"/>
            <a:ext cx="21005801" cy="2413001"/>
          </a:xfrm>
          <a:prstGeom prst="rect">
            <a:avLst/>
          </a:prstGeom>
        </p:spPr>
        <p:txBody>
          <a:bodyPr/>
          <a:lstStyle/>
          <a:p>
            <a:pPr/>
            <a:r>
              <a:t>DataSET</a:t>
            </a:r>
          </a:p>
        </p:txBody>
      </p:sp>
      <p:pic>
        <p:nvPicPr>
          <p:cNvPr id="132" name="Screenshot 2020-12-01 at 10.14.02 AM.png" descr="Screenshot 2020-12-01 at 10.14.0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673" y="2016648"/>
            <a:ext cx="20712654" cy="105576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core trend Indi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Score trend India</a:t>
            </a:r>
          </a:p>
        </p:txBody>
      </p:sp>
      <p:sp>
        <p:nvSpPr>
          <p:cNvPr id="277" name="The happiness scores throughout the last 6 years were non-linear.…"/>
          <p:cNvSpPr txBox="1"/>
          <p:nvPr>
            <p:ph type="body" sz="half" idx="1"/>
          </p:nvPr>
        </p:nvSpPr>
        <p:spPr>
          <a:xfrm>
            <a:off x="1118491" y="2078980"/>
            <a:ext cx="9767990" cy="10451473"/>
          </a:xfrm>
          <a:prstGeom prst="rect">
            <a:avLst/>
          </a:prstGeom>
        </p:spPr>
        <p:txBody>
          <a:bodyPr/>
          <a:lstStyle/>
          <a:p>
            <a:pPr/>
            <a:r>
              <a:t>The happiness scores throughout the last 6 years were non-linear. </a:t>
            </a:r>
          </a:p>
          <a:p>
            <a:pPr/>
            <a:r>
              <a:t>It was in its peak in the year 2016 with 4.56 and next peak in 2019 with 4.40. </a:t>
            </a:r>
          </a:p>
          <a:p>
            <a:pPr/>
            <a:r>
              <a:t>The lowest score is in the year 2020 with 3.57 as the score and has also secured 8th position in “Top 10 unhappiest countries in 2020”.</a:t>
            </a:r>
          </a:p>
        </p:txBody>
      </p:sp>
      <p:pic>
        <p:nvPicPr>
          <p:cNvPr id="278" name="Unknown-24.png" descr="Unknown-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72800" y="3970966"/>
            <a:ext cx="12319000" cy="6667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hank You"/>
          <p:cNvSpPr txBox="1"/>
          <p:nvPr>
            <p:ph type="title"/>
          </p:nvPr>
        </p:nvSpPr>
        <p:spPr>
          <a:xfrm>
            <a:off x="1689100" y="3751353"/>
            <a:ext cx="21005800" cy="6213293"/>
          </a:xfrm>
          <a:prstGeom prst="rect">
            <a:avLst/>
          </a:prstGeom>
        </p:spPr>
        <p:txBody>
          <a:bodyPr/>
          <a:lstStyle>
            <a:lvl1pPr algn="ctr">
              <a:defRPr spc="639" sz="8000"/>
            </a:lvl1pPr>
          </a:lstStyle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olum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Columns</a:t>
            </a:r>
          </a:p>
        </p:txBody>
      </p:sp>
      <p:sp>
        <p:nvSpPr>
          <p:cNvPr id="135" name="Happiness Score: The sum of all the factors in the data (Out of 10)…"/>
          <p:cNvSpPr txBox="1"/>
          <p:nvPr>
            <p:ph type="body" idx="1"/>
          </p:nvPr>
        </p:nvSpPr>
        <p:spPr>
          <a:xfrm>
            <a:off x="1689100" y="2462729"/>
            <a:ext cx="21005800" cy="10231476"/>
          </a:xfrm>
          <a:prstGeom prst="rect">
            <a:avLst/>
          </a:prstGeom>
        </p:spPr>
        <p:txBody>
          <a:bodyPr/>
          <a:lstStyle/>
          <a:p>
            <a:pPr/>
            <a:r>
              <a:rPr b="1">
                <a:latin typeface="+mn-lt"/>
                <a:ea typeface="+mn-ea"/>
                <a:cs typeface="+mn-cs"/>
                <a:sym typeface="Avenir Next Regular"/>
              </a:rPr>
              <a:t>Happiness Score:</a:t>
            </a:r>
            <a:r>
              <a:t> The sum of all the factors in the data (Out of 10)</a:t>
            </a:r>
          </a:p>
          <a:p>
            <a:pPr>
              <a:defRPr b="1">
                <a:latin typeface="+mn-lt"/>
                <a:ea typeface="+mn-ea"/>
                <a:cs typeface="+mn-cs"/>
                <a:sym typeface="Avenir Next Regular"/>
              </a:defRPr>
            </a:pPr>
            <a:r>
              <a:t>Country</a:t>
            </a:r>
          </a:p>
          <a:p>
            <a:pPr/>
            <a:r>
              <a:rPr b="1">
                <a:latin typeface="+mn-lt"/>
                <a:ea typeface="+mn-ea"/>
                <a:cs typeface="+mn-cs"/>
                <a:sym typeface="Avenir Next Regular"/>
              </a:rPr>
              <a:t>Continent:</a:t>
            </a:r>
            <a:r>
              <a:t> Which continent the country is present in </a:t>
            </a:r>
          </a:p>
          <a:p>
            <a:pPr/>
            <a:r>
              <a:rPr b="1">
                <a:latin typeface="+mn-lt"/>
                <a:ea typeface="+mn-ea"/>
                <a:cs typeface="+mn-cs"/>
                <a:sym typeface="Avenir Next Regular"/>
              </a:rPr>
              <a:t>Economy:</a:t>
            </a:r>
            <a:r>
              <a:t> 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GDP of the country</a:t>
            </a:r>
            <a:r>
              <a:t> in the year is converted into a score (By taking natural log on GDP per Capita as this form fits perfectly with the data.)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olumns: Family, Health and freedo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Columns: Family, Health and freedom</a:t>
            </a:r>
          </a:p>
        </p:txBody>
      </p:sp>
      <p:sp>
        <p:nvSpPr>
          <p:cNvPr id="138" name="Family: having someone to count on; Family or Social Support (Answers the question: Do you have any social support to help you when you are in trouble)…"/>
          <p:cNvSpPr txBox="1"/>
          <p:nvPr>
            <p:ph type="body" idx="1"/>
          </p:nvPr>
        </p:nvSpPr>
        <p:spPr>
          <a:xfrm>
            <a:off x="1689100" y="2462729"/>
            <a:ext cx="21005800" cy="10231476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+mn-lt"/>
                <a:ea typeface="+mn-ea"/>
                <a:cs typeface="+mn-cs"/>
                <a:sym typeface="Avenir Next Regular"/>
              </a:defRPr>
            </a:pPr>
            <a:r>
              <a:t>Family: having someone to count on; </a:t>
            </a:r>
            <a:r>
              <a:rPr b="0">
                <a:latin typeface="Avenir Next Medium"/>
                <a:ea typeface="Avenir Next Medium"/>
                <a:cs typeface="Avenir Next Medium"/>
                <a:sym typeface="Avenir Next Medium"/>
              </a:rPr>
              <a:t>Family or Social Support (Answers the question: Do you have any social support to help you when you are in trouble)</a:t>
            </a:r>
          </a:p>
          <a:p>
            <a:pPr/>
            <a:r>
              <a:rPr b="1">
                <a:latin typeface="+mn-lt"/>
                <a:ea typeface="+mn-ea"/>
                <a:cs typeface="+mn-cs"/>
                <a:sym typeface="Avenir Next Regular"/>
              </a:rPr>
              <a:t>Health:</a:t>
            </a:r>
            <a:r>
              <a:t> 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how positively their inhabitants evaluate their expected future lives;</a:t>
            </a:r>
            <a:r>
              <a:t> (expected number of remaining years of life spent in good health from a particular age, typically birth or age sixty-five, assuming current rates of mortality and morbidity of a country.)</a:t>
            </a:r>
          </a:p>
          <a:p>
            <a:pPr>
              <a:defRPr b="1">
                <a:latin typeface="+mn-lt"/>
                <a:ea typeface="+mn-ea"/>
                <a:cs typeface="+mn-cs"/>
                <a:sym typeface="Avenir Next Regular"/>
              </a:defRPr>
            </a:pPr>
            <a:r>
              <a:t>Freedom: Having a sense of freedom to make key life decisions </a:t>
            </a:r>
            <a:r>
              <a:rPr b="0">
                <a:latin typeface="Avenir Next Medium"/>
                <a:ea typeface="Avenir Next Medium"/>
                <a:cs typeface="Avenir Next Medium"/>
                <a:sym typeface="Avenir Next Medium"/>
              </a:rPr>
              <a:t>Answers the question: “Are you satisfied or dissatisfied with your freedom to choose what you do with your life?”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olumns: Government trust, Generos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Columns: Government trust, Generosity </a:t>
            </a:r>
          </a:p>
        </p:txBody>
      </p:sp>
      <p:sp>
        <p:nvSpPr>
          <p:cNvPr id="141" name="Government Trust: Confidence of citizens in the actions of a “government to do what is right and perceived fair”; The score is based on the questions: “Is corruption widespread throughout the government or not?”, “And whether the citizens trust and are h"/>
          <p:cNvSpPr txBox="1"/>
          <p:nvPr>
            <p:ph type="body" idx="1"/>
          </p:nvPr>
        </p:nvSpPr>
        <p:spPr>
          <a:xfrm>
            <a:off x="1689100" y="2462729"/>
            <a:ext cx="21005800" cy="10231476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+mn-lt"/>
                <a:ea typeface="+mn-ea"/>
                <a:cs typeface="+mn-cs"/>
                <a:sym typeface="Avenir Next Regular"/>
              </a:defRPr>
            </a:pPr>
            <a:r>
              <a:t>Government Trust: Confidence of citizens in the actions of a “government to do what is right and perceived fair”; </a:t>
            </a:r>
            <a:r>
              <a:rPr b="0">
                <a:latin typeface="Avenir Next Medium"/>
                <a:ea typeface="Avenir Next Medium"/>
                <a:cs typeface="Avenir Next Medium"/>
                <a:sym typeface="Avenir Next Medium"/>
              </a:rPr>
              <a:t>The score is based on the questions: “Is corruption widespread throughout the government or not?”, “And whether the citizens trust and are happy with the government”</a:t>
            </a:r>
          </a:p>
          <a:p>
            <a:pPr>
              <a:defRPr b="1">
                <a:latin typeface="+mn-lt"/>
                <a:ea typeface="+mn-ea"/>
                <a:cs typeface="+mn-cs"/>
                <a:sym typeface="Avenir Next Regular"/>
              </a:defRPr>
            </a:pPr>
            <a:r>
              <a:t>Generosity: A willingness to give help or support; </a:t>
            </a:r>
            <a:r>
              <a:rPr b="0">
                <a:latin typeface="Avenir Next Medium"/>
                <a:ea typeface="Avenir Next Medium"/>
                <a:cs typeface="Avenir Next Medium"/>
                <a:sym typeface="Avenir Next Medium"/>
              </a:rPr>
              <a:t>Generous spending leads to increased well-being. This score is based on: “Have you donated money to a charity in the past month?” on GDP per capita.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olumns: Dystopia Residu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Columns: Dystopia Residual</a:t>
            </a:r>
          </a:p>
        </p:txBody>
      </p:sp>
      <p:sp>
        <p:nvSpPr>
          <p:cNvPr id="144" name="Dystopia happiness score (1.85) i.e. the score of a hypothetical country that has a lower rank than the lowest ranking country on the report, plus the residual value of each country…"/>
          <p:cNvSpPr txBox="1"/>
          <p:nvPr>
            <p:ph type="body" idx="1"/>
          </p:nvPr>
        </p:nvSpPr>
        <p:spPr>
          <a:xfrm>
            <a:off x="1689100" y="2462729"/>
            <a:ext cx="21005800" cy="10231476"/>
          </a:xfrm>
          <a:prstGeom prst="rect">
            <a:avLst/>
          </a:prstGeom>
        </p:spPr>
        <p:txBody>
          <a:bodyPr/>
          <a:lstStyle/>
          <a:p>
            <a:pPr/>
            <a:r>
              <a:rPr b="1">
                <a:latin typeface="+mn-lt"/>
                <a:ea typeface="+mn-ea"/>
                <a:cs typeface="+mn-cs"/>
                <a:sym typeface="Avenir Next Regular"/>
              </a:rPr>
              <a:t>Dystopia happiness score (1.85)</a:t>
            </a:r>
            <a:r>
              <a:t> i.e. the score of a hypothetical country that has a lower rank than the lowest ranking country on the report, plus the 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residual</a:t>
            </a:r>
            <a:r>
              <a:t> value of each country</a:t>
            </a:r>
          </a:p>
          <a:p>
            <a:pPr/>
            <a:r>
              <a:t>It is a benchmark against which we may compare the evaluation of a country’s happiness. The lowest scores observed for the six key variables characterize Dystopia.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ports and Papers Related to the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Reports and Papers Related to the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4.png"/></Relationships>

</file>

<file path=ppt/theme/theme1.xml><?xml version="1.0" encoding="utf-8"?>
<a:theme xmlns:a="http://schemas.openxmlformats.org/drawingml/2006/main" xmlns:r="http://schemas.openxmlformats.org/officeDocument/2006/relationships" name="New_Template5">
  <a:themeElements>
    <a:clrScheme name="New_Template5">
      <a:dk1>
        <a:srgbClr val="5E524C"/>
      </a:dk1>
      <a:lt1>
        <a:srgbClr val="12455E"/>
      </a:lt1>
      <a:dk2>
        <a:srgbClr val="615E5A"/>
      </a:dk2>
      <a:lt2>
        <a:srgbClr val="C8C1B8"/>
      </a:lt2>
      <a:accent1>
        <a:srgbClr val="899DBD"/>
      </a:accent1>
      <a:accent2>
        <a:srgbClr val="74A198"/>
      </a:accent2>
      <a:accent3>
        <a:srgbClr val="8A9759"/>
      </a:accent3>
      <a:accent4>
        <a:srgbClr val="CBA466"/>
      </a:accent4>
      <a:accent5>
        <a:srgbClr val="BB7B3F"/>
      </a:accent5>
      <a:accent6>
        <a:srgbClr val="BA6C5B"/>
      </a:accent6>
      <a:hlink>
        <a:srgbClr val="0000FF"/>
      </a:hlink>
      <a:folHlink>
        <a:srgbClr val="FF00FF"/>
      </a:folHlink>
    </a:clrScheme>
    <a:fontScheme name="New_Template5">
      <a:majorFont>
        <a:latin typeface="Avenir Next Regular"/>
        <a:ea typeface="Avenir Next Regular"/>
        <a:cs typeface="Avenir Next Regular"/>
      </a:majorFont>
      <a:minorFont>
        <a:latin typeface="Avenir Next Regular"/>
        <a:ea typeface="Avenir Next Regular"/>
        <a:cs typeface="Avenir Next Regular"/>
      </a:minorFont>
    </a:fontScheme>
    <a:fmtScheme name="New_Template5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760000">
            <a:srgbClr val="FFFFFF">
              <a:alpha val="3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3E3B39"/>
            </a:solidFill>
            <a:effectLst>
              <a:outerShdw sx="100000" sy="100000" kx="0" ky="0" algn="b" rotWithShape="0" blurRad="25400" dist="12700" dir="4920000">
                <a:srgbClr val="FFFFFF">
                  <a:alpha val="50000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575451">
              <a:alpha val="90000"/>
            </a:srgbClr>
          </a:solidFill>
          <a:prstDash val="solid"/>
          <a:miter lim="400000"/>
        </a:ln>
        <a:effectLst>
          <a:outerShdw sx="100000" sy="100000" kx="0" ky="0" algn="b" rotWithShape="0" blurRad="25400" dist="25400" dir="5520000">
            <a:srgbClr val="FFFFFF">
              <a:alpha val="72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4400" u="none" kumimoji="0" normalizeH="0">
            <a:ln>
              <a:noFill/>
            </a:ln>
            <a:solidFill>
              <a:srgbClr val="5E524C"/>
            </a:solidFill>
            <a:effectLst>
              <a:outerShdw sx="100000" sy="100000" kx="0" ky="0" algn="b" rotWithShape="0" blurRad="25400" dist="25400" dir="5520000">
                <a:srgbClr val="FFFFFF">
                  <a:alpha val="71999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5">
  <a:themeElements>
    <a:clrScheme name="New_Template5">
      <a:dk1>
        <a:srgbClr val="000000"/>
      </a:dk1>
      <a:lt1>
        <a:srgbClr val="FFFFFF"/>
      </a:lt1>
      <a:dk2>
        <a:srgbClr val="615E5A"/>
      </a:dk2>
      <a:lt2>
        <a:srgbClr val="C8C1B8"/>
      </a:lt2>
      <a:accent1>
        <a:srgbClr val="899DBD"/>
      </a:accent1>
      <a:accent2>
        <a:srgbClr val="74A198"/>
      </a:accent2>
      <a:accent3>
        <a:srgbClr val="8A9759"/>
      </a:accent3>
      <a:accent4>
        <a:srgbClr val="CBA466"/>
      </a:accent4>
      <a:accent5>
        <a:srgbClr val="BB7B3F"/>
      </a:accent5>
      <a:accent6>
        <a:srgbClr val="BA6C5B"/>
      </a:accent6>
      <a:hlink>
        <a:srgbClr val="0000FF"/>
      </a:hlink>
      <a:folHlink>
        <a:srgbClr val="FF00FF"/>
      </a:folHlink>
    </a:clrScheme>
    <a:fontScheme name="New_Template5">
      <a:majorFont>
        <a:latin typeface="Avenir Next Regular"/>
        <a:ea typeface="Avenir Next Regular"/>
        <a:cs typeface="Avenir Next Regular"/>
      </a:majorFont>
      <a:minorFont>
        <a:latin typeface="Avenir Next Regular"/>
        <a:ea typeface="Avenir Next Regular"/>
        <a:cs typeface="Avenir Next Regular"/>
      </a:minorFont>
    </a:fontScheme>
    <a:fmtScheme name="New_Template5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760000">
            <a:srgbClr val="FFFFFF">
              <a:alpha val="3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3E3B39"/>
            </a:solidFill>
            <a:effectLst>
              <a:outerShdw sx="100000" sy="100000" kx="0" ky="0" algn="b" rotWithShape="0" blurRad="25400" dist="12700" dir="4920000">
                <a:srgbClr val="FFFFFF">
                  <a:alpha val="50000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575451">
              <a:alpha val="90000"/>
            </a:srgbClr>
          </a:solidFill>
          <a:prstDash val="solid"/>
          <a:miter lim="400000"/>
        </a:ln>
        <a:effectLst>
          <a:outerShdw sx="100000" sy="100000" kx="0" ky="0" algn="b" rotWithShape="0" blurRad="25400" dist="25400" dir="5520000">
            <a:srgbClr val="FFFFFF">
              <a:alpha val="72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4400" u="none" kumimoji="0" normalizeH="0">
            <a:ln>
              <a:noFill/>
            </a:ln>
            <a:solidFill>
              <a:srgbClr val="5E524C"/>
            </a:solidFill>
            <a:effectLst>
              <a:outerShdw sx="100000" sy="100000" kx="0" ky="0" algn="b" rotWithShape="0" blurRad="25400" dist="25400" dir="5520000">
                <a:srgbClr val="FFFFFF">
                  <a:alpha val="71999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